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91" r:id="rId1"/>
  </p:sldMasterIdLst>
  <p:notesMasterIdLst>
    <p:notesMasterId r:id="rId53"/>
  </p:notesMasterIdLst>
  <p:handoutMasterIdLst>
    <p:handoutMasterId r:id="rId54"/>
  </p:handoutMasterIdLst>
  <p:sldIdLst>
    <p:sldId id="256" r:id="rId2"/>
    <p:sldId id="264" r:id="rId3"/>
    <p:sldId id="293" r:id="rId4"/>
    <p:sldId id="295" r:id="rId5"/>
    <p:sldId id="294" r:id="rId6"/>
    <p:sldId id="317" r:id="rId7"/>
    <p:sldId id="316" r:id="rId8"/>
    <p:sldId id="296" r:id="rId9"/>
    <p:sldId id="304" r:id="rId10"/>
    <p:sldId id="305" r:id="rId11"/>
    <p:sldId id="297" r:id="rId12"/>
    <p:sldId id="306" r:id="rId13"/>
    <p:sldId id="307" r:id="rId14"/>
    <p:sldId id="314" r:id="rId15"/>
    <p:sldId id="318" r:id="rId16"/>
    <p:sldId id="338" r:id="rId17"/>
    <p:sldId id="310" r:id="rId18"/>
    <p:sldId id="319" r:id="rId19"/>
    <p:sldId id="336" r:id="rId20"/>
    <p:sldId id="313" r:id="rId21"/>
    <p:sldId id="311" r:id="rId22"/>
    <p:sldId id="337" r:id="rId23"/>
    <p:sldId id="312" r:id="rId24"/>
    <p:sldId id="344" r:id="rId25"/>
    <p:sldId id="308" r:id="rId26"/>
    <p:sldId id="309" r:id="rId27"/>
    <p:sldId id="298" r:id="rId28"/>
    <p:sldId id="300" r:id="rId29"/>
    <p:sldId id="333" r:id="rId30"/>
    <p:sldId id="301" r:id="rId31"/>
    <p:sldId id="323" r:id="rId32"/>
    <p:sldId id="324" r:id="rId33"/>
    <p:sldId id="325" r:id="rId34"/>
    <p:sldId id="326" r:id="rId35"/>
    <p:sldId id="327" r:id="rId36"/>
    <p:sldId id="330" r:id="rId37"/>
    <p:sldId id="332" r:id="rId38"/>
    <p:sldId id="331" r:id="rId39"/>
    <p:sldId id="328" r:id="rId40"/>
    <p:sldId id="335" r:id="rId41"/>
    <p:sldId id="334" r:id="rId42"/>
    <p:sldId id="315" r:id="rId43"/>
    <p:sldId id="321" r:id="rId44"/>
    <p:sldId id="343" r:id="rId45"/>
    <p:sldId id="341" r:id="rId46"/>
    <p:sldId id="339" r:id="rId47"/>
    <p:sldId id="340" r:id="rId48"/>
    <p:sldId id="322" r:id="rId49"/>
    <p:sldId id="342" r:id="rId50"/>
    <p:sldId id="346" r:id="rId51"/>
    <p:sldId id="345" r:id="rId52"/>
  </p:sldIdLst>
  <p:sldSz cx="12192000" cy="6858000"/>
  <p:notesSz cx="6858000" cy="9144000"/>
  <p:embeddedFontLs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Open Sans" panose="020B0606030504020204" pitchFamily="34" charset="0"/>
      <p:regular r:id="rId59"/>
      <p:bold r:id="rId60"/>
      <p:italic r:id="rId61"/>
      <p:boldItalic r:id="rId62"/>
    </p:embeddedFont>
  </p:embeddedFontLst>
  <p:defaultTextStyle>
    <a:defPPr>
      <a:defRPr lang="de-DE"/>
    </a:defPPr>
    <a:lvl1pPr marL="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1pPr>
    <a:lvl2pPr marL="4114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2pPr>
    <a:lvl3pPr marL="8229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3pPr>
    <a:lvl4pPr marL="12344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4pPr>
    <a:lvl5pPr marL="164592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5pPr>
    <a:lvl6pPr marL="205740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6pPr>
    <a:lvl7pPr marL="246888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7pPr>
    <a:lvl8pPr marL="288036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8pPr>
    <a:lvl9pPr marL="3291840" algn="l" defTabSz="822960" rtl="0" eaLnBrk="1" latinLnBrk="0" hangingPunct="1">
      <a:defRPr sz="16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2939B5E8-EF71-43FF-B7B6-C3DB42F2B419}">
          <p14:sldIdLst>
            <p14:sldId id="256"/>
            <p14:sldId id="264"/>
            <p14:sldId id="293"/>
            <p14:sldId id="295"/>
            <p14:sldId id="294"/>
            <p14:sldId id="317"/>
            <p14:sldId id="316"/>
            <p14:sldId id="296"/>
            <p14:sldId id="304"/>
            <p14:sldId id="305"/>
            <p14:sldId id="297"/>
            <p14:sldId id="306"/>
            <p14:sldId id="307"/>
            <p14:sldId id="314"/>
            <p14:sldId id="318"/>
            <p14:sldId id="338"/>
            <p14:sldId id="310"/>
            <p14:sldId id="319"/>
            <p14:sldId id="336"/>
            <p14:sldId id="313"/>
            <p14:sldId id="311"/>
            <p14:sldId id="337"/>
            <p14:sldId id="312"/>
            <p14:sldId id="344"/>
            <p14:sldId id="308"/>
            <p14:sldId id="309"/>
            <p14:sldId id="298"/>
            <p14:sldId id="300"/>
            <p14:sldId id="333"/>
            <p14:sldId id="301"/>
            <p14:sldId id="323"/>
            <p14:sldId id="324"/>
            <p14:sldId id="325"/>
            <p14:sldId id="326"/>
            <p14:sldId id="327"/>
            <p14:sldId id="330"/>
            <p14:sldId id="332"/>
            <p14:sldId id="331"/>
            <p14:sldId id="328"/>
            <p14:sldId id="335"/>
            <p14:sldId id="334"/>
            <p14:sldId id="315"/>
            <p14:sldId id="321"/>
            <p14:sldId id="343"/>
            <p14:sldId id="341"/>
            <p14:sldId id="339"/>
            <p14:sldId id="340"/>
            <p14:sldId id="322"/>
            <p14:sldId id="342"/>
            <p14:sldId id="346"/>
            <p14:sldId id="34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nöfel,Anja" initials="K" lastIdx="10" clrIdx="0">
    <p:extLst>
      <p:ext uri="{19B8F6BF-5375-455C-9EA6-DF929625EA0E}">
        <p15:presenceInfo xmlns:p15="http://schemas.microsoft.com/office/powerpoint/2012/main" userId="S-1-5-21-1982228756-150042506-1537001085-188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9BAD3"/>
    <a:srgbClr val="13A983"/>
    <a:srgbClr val="009BA4"/>
    <a:srgbClr val="93C356"/>
    <a:srgbClr val="BCCF02"/>
    <a:srgbClr val="28618C"/>
    <a:srgbClr val="539DC5"/>
    <a:srgbClr val="02ACA8"/>
    <a:srgbClr val="F07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unkle Formatvorlage 1 - Akz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Helle Formatvorlage 1 - Akz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35" autoAdjust="0"/>
    <p:restoredTop sz="94660"/>
  </p:normalViewPr>
  <p:slideViewPr>
    <p:cSldViewPr snapToGrid="0" snapToObjects="1">
      <p:cViewPr varScale="1">
        <p:scale>
          <a:sx n="114" d="100"/>
          <a:sy n="114" d="100"/>
        </p:scale>
        <p:origin x="4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4.fntdata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62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C6211-610F-44E5-BF19-D3CDF6EDD281}" type="datetimeFigureOut">
              <a:rPr lang="de-DE" smtClean="0"/>
              <a:t>20.09.2022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D61AA8-FB04-42D1-9939-D1A1356F808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31560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7435D3-23A6-45D3-8DFA-7317DC1E7A64}" type="datetimeFigureOut">
              <a:rPr lang="de-DE" smtClean="0"/>
              <a:t>20.09.2022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9AC09-DF60-43F4-96BF-67D4D9A7409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31825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_T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/>
          <p:cNvSpPr/>
          <p:nvPr/>
        </p:nvSpPr>
        <p:spPr>
          <a:xfrm>
            <a:off x="0" y="1025526"/>
            <a:ext cx="12192000" cy="583247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4" name="Rechteck 3"/>
          <p:cNvSpPr/>
          <p:nvPr/>
        </p:nvSpPr>
        <p:spPr>
          <a:xfrm>
            <a:off x="0" y="972000"/>
            <a:ext cx="12192000" cy="171451"/>
          </a:xfrm>
          <a:prstGeom prst="rect">
            <a:avLst/>
          </a:prstGeom>
          <a:solidFill>
            <a:srgbClr val="99BA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04" y="349731"/>
            <a:ext cx="1764738" cy="513188"/>
          </a:xfrm>
          <a:prstGeom prst="rect">
            <a:avLst/>
          </a:prstGeom>
        </p:spPr>
      </p:pic>
      <p:sp>
        <p:nvSpPr>
          <p:cNvPr id="8" name="Textfeld 21"/>
          <p:cNvSpPr txBox="1">
            <a:spLocks noChangeArrowheads="1"/>
          </p:cNvSpPr>
          <p:nvPr userDrawn="1"/>
        </p:nvSpPr>
        <p:spPr bwMode="auto">
          <a:xfrm>
            <a:off x="882000" y="972000"/>
            <a:ext cx="6985000" cy="205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36000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altLang="en-US" sz="8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Fakultät Informatik</a:t>
            </a:r>
          </a:p>
        </p:txBody>
      </p:sp>
      <p:sp>
        <p:nvSpPr>
          <p:cNvPr id="12" name="Textfeld 17"/>
          <p:cNvSpPr txBox="1">
            <a:spLocks noChangeArrowheads="1"/>
          </p:cNvSpPr>
          <p:nvPr userDrawn="1"/>
        </p:nvSpPr>
        <p:spPr bwMode="auto">
          <a:xfrm>
            <a:off x="863600" y="1641267"/>
            <a:ext cx="651668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altLang="en-US" sz="1600" dirty="0">
                <a:solidFill>
                  <a:schemeClr val="bg1"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Forschungsprojekt</a:t>
            </a:r>
          </a:p>
        </p:txBody>
      </p:sp>
      <p:sp>
        <p:nvSpPr>
          <p:cNvPr id="14" name="Textfeld 16"/>
          <p:cNvSpPr txBox="1">
            <a:spLocks noChangeArrowheads="1"/>
          </p:cNvSpPr>
          <p:nvPr userDrawn="1"/>
        </p:nvSpPr>
        <p:spPr bwMode="auto">
          <a:xfrm>
            <a:off x="863600" y="2957861"/>
            <a:ext cx="6516688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Visualisierung von erweiterten Geodaten in der </a:t>
            </a:r>
            <a:r>
              <a:rPr lang="de-DE" altLang="en-US" sz="3200" b="1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PrioBike</a:t>
            </a:r>
            <a:r>
              <a:rPr lang="de-DE" altLang="en-US" sz="32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-App</a:t>
            </a:r>
          </a:p>
        </p:txBody>
      </p:sp>
      <p:sp>
        <p:nvSpPr>
          <p:cNvPr id="16" name="Textfeld 19"/>
          <p:cNvSpPr txBox="1">
            <a:spLocks noChangeArrowheads="1"/>
          </p:cNvSpPr>
          <p:nvPr userDrawn="1"/>
        </p:nvSpPr>
        <p:spPr bwMode="auto">
          <a:xfrm>
            <a:off x="863600" y="5245200"/>
            <a:ext cx="65166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altLang="en-US" sz="1600" dirty="0">
                <a:solidFill>
                  <a:schemeClr val="bg1">
                    <a:alpha val="80000"/>
                  </a:schemeClr>
                </a:solidFill>
                <a:latin typeface="+mj-lt"/>
              </a:rPr>
              <a:t>verantwortlicher Hochschullehrer: Dr.-Ing. Thomas Springer</a:t>
            </a:r>
          </a:p>
          <a:p>
            <a:pPr eaLnBrk="1" hangingPunct="1">
              <a:defRPr/>
            </a:pPr>
            <a:r>
              <a:rPr lang="de-DE" altLang="en-US" sz="1600" dirty="0">
                <a:solidFill>
                  <a:schemeClr val="bg1">
                    <a:alpha val="80000"/>
                  </a:schemeClr>
                </a:solidFill>
                <a:latin typeface="+mj-lt"/>
              </a:rPr>
              <a:t>Betreuer: Dipl.-Inf. Philipp Matthes</a:t>
            </a:r>
          </a:p>
        </p:txBody>
      </p:sp>
      <p:sp>
        <p:nvSpPr>
          <p:cNvPr id="17" name="Textfeld 20"/>
          <p:cNvSpPr txBox="1">
            <a:spLocks noChangeArrowheads="1"/>
          </p:cNvSpPr>
          <p:nvPr userDrawn="1"/>
        </p:nvSpPr>
        <p:spPr bwMode="auto">
          <a:xfrm>
            <a:off x="863599" y="4730400"/>
            <a:ext cx="65166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de-DE" altLang="en-US" sz="1600" dirty="0">
                <a:solidFill>
                  <a:schemeClr val="bg1">
                    <a:alpha val="80000"/>
                  </a:schemeClr>
                </a:solidFill>
                <a:latin typeface="+mj-lt"/>
              </a:rPr>
              <a:t>Markus Wieland // Dresden, 20.09.2022</a:t>
            </a:r>
          </a:p>
        </p:txBody>
      </p:sp>
    </p:spTree>
    <p:extLst>
      <p:ext uri="{BB962C8B-B14F-4D97-AF65-F5344CB8AC3E}">
        <p14:creationId xmlns:p14="http://schemas.microsoft.com/office/powerpoint/2010/main" val="1330912023"/>
      </p:ext>
    </p:extLst>
  </p:cSld>
  <p:clrMapOvr>
    <a:masterClrMapping/>
  </p:clrMapOvr>
  <p:hf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6"/>
            <a:ext cx="12192000" cy="6129331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2679611084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0"/>
          </p:nvPr>
        </p:nvSpPr>
        <p:spPr>
          <a:xfrm>
            <a:off x="874711" y="1484313"/>
            <a:ext cx="10580688" cy="4344987"/>
          </a:xfrm>
        </p:spPr>
        <p:txBody>
          <a:bodyPr/>
          <a:lstStyle>
            <a:lvl1pPr marR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 kumimoji="0" lang="de-DE" sz="1600" b="0" i="0" u="none" strike="noStrike" kern="1200" cap="none" spc="0" normalizeH="0" baseline="0" dirty="0" smtClean="0">
                <a:ln>
                  <a:noFill/>
                </a:ln>
                <a:solidFill>
                  <a:srgbClr val="00305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defRPr>
            </a:lvl1pPr>
            <a:lvl2pPr marR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 kumimoji="0" lang="de-DE" sz="1600" b="0" i="0" u="none" strike="noStrike" kern="1200" cap="none" spc="0" normalizeH="0" baseline="0" dirty="0" smtClean="0">
                <a:ln>
                  <a:noFill/>
                </a:ln>
                <a:solidFill>
                  <a:srgbClr val="00305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defRPr>
            </a:lvl2pPr>
            <a:lvl3pPr marR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tabLst/>
              <a:defRPr kumimoji="0" lang="de-DE" sz="1600" b="0" i="0" u="none" strike="noStrike" kern="1200" cap="none" spc="0" normalizeH="0" baseline="0" dirty="0" smtClean="0">
                <a:ln>
                  <a:noFill/>
                </a:ln>
                <a:solidFill>
                  <a:srgbClr val="00305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defRPr>
            </a:lvl3pPr>
            <a:lvl4pPr marR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 kumimoji="0" lang="de-DE" sz="1600" b="0" i="0" u="none" strike="noStrike" kern="1200" cap="none" spc="0" normalizeH="0" baseline="0" dirty="0" smtClean="0">
                <a:ln>
                  <a:noFill/>
                </a:ln>
                <a:solidFill>
                  <a:srgbClr val="00305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defRPr>
            </a:lvl4pPr>
            <a:lvl5pPr marR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ClrTx/>
              <a:buSzTx/>
              <a:tabLst/>
              <a:defRPr kumimoji="0" lang="de-DE" sz="1600" b="0" i="0" u="none" strike="noStrike" kern="1200" cap="none" spc="0" normalizeH="0" baseline="0" dirty="0">
                <a:ln>
                  <a:noFill/>
                </a:ln>
                <a:solidFill>
                  <a:srgbClr val="00305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828119933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"/>
            <a:ext cx="12192000" cy="6129336"/>
          </a:xfrm>
          <a:prstGeom prst="rect">
            <a:avLst/>
          </a:prstGeom>
          <a:gradFill>
            <a:gsLst>
              <a:gs pos="14000">
                <a:schemeClr val="tx2"/>
              </a:gs>
              <a:gs pos="100000">
                <a:schemeClr val="accent2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80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387259"/>
            <a:ext cx="10580687" cy="1198491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7067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365749" y="1484313"/>
            <a:ext cx="6089649" cy="4344987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874711" y="1484313"/>
            <a:ext cx="4300539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0" name="Bildplatzhalter 7"/>
          <p:cNvSpPr>
            <a:spLocks noGrp="1"/>
          </p:cNvSpPr>
          <p:nvPr>
            <p:ph type="pic" sz="quarter" idx="14"/>
          </p:nvPr>
        </p:nvSpPr>
        <p:spPr>
          <a:xfrm>
            <a:off x="874712" y="2943181"/>
            <a:ext cx="4300537" cy="133200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" name="Bildplatzhalter 7"/>
          <p:cNvSpPr>
            <a:spLocks noGrp="1"/>
          </p:cNvSpPr>
          <p:nvPr>
            <p:ph type="pic" sz="quarter" idx="15"/>
          </p:nvPr>
        </p:nvSpPr>
        <p:spPr>
          <a:xfrm>
            <a:off x="874710" y="4402050"/>
            <a:ext cx="4300537" cy="1427249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000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91138792"/>
      </p:ext>
    </p:extLst>
  </p:cSld>
  <p:clrMapOvr>
    <a:masterClrMapping/>
  </p:clrMapOvr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000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9" name="Bildplatzhalter 7"/>
          <p:cNvSpPr>
            <a:spLocks noGrp="1"/>
          </p:cNvSpPr>
          <p:nvPr>
            <p:ph type="pic" sz="quarter" idx="13"/>
          </p:nvPr>
        </p:nvSpPr>
        <p:spPr>
          <a:xfrm>
            <a:off x="6267449" y="1484314"/>
            <a:ext cx="5187950" cy="434498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0242763"/>
      </p:ext>
    </p:extLst>
  </p:cSld>
  <p:clrMapOvr>
    <a:masterClrMapping/>
  </p:clrMapOvr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000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3" y="1484314"/>
            <a:ext cx="5195887" cy="4344985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6267449" y="1484315"/>
            <a:ext cx="5187950" cy="434498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661984"/>
      </p:ext>
    </p:extLst>
  </p:cSld>
  <p:clrMapOvr>
    <a:masterClrMapping/>
  </p:clrMapOvr>
  <p:hf hd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874712" y="1484314"/>
            <a:ext cx="3399576" cy="4344985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8070849" y="1484315"/>
            <a:ext cx="3384550" cy="434498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4457700" y="1484315"/>
            <a:ext cx="3416300" cy="4344984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3359633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684000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059847689"/>
      </p:ext>
    </p:extLst>
  </p:cSld>
  <p:clrMapOvr>
    <a:masterClrMapping/>
  </p:clrMapOvr>
  <p:hf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74712" y="346076"/>
            <a:ext cx="10580687" cy="684000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0"/>
          </p:nvPr>
        </p:nvSpPr>
        <p:spPr>
          <a:xfrm>
            <a:off x="0" y="1030288"/>
            <a:ext cx="12192000" cy="5099050"/>
          </a:xfr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8956533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74712" y="1481138"/>
            <a:ext cx="10580687" cy="4360861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rgbClr val="00305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Erste Textebene (16pt)</a:t>
            </a:r>
          </a:p>
          <a:p>
            <a:pPr marL="396000" marR="0" lvl="1" indent="-3240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Open Sans" panose="020B0606030504020204" pitchFamily="34" charset="0"/>
              <a:buChar char="—"/>
              <a:tabLst/>
              <a:defRPr/>
            </a:pPr>
            <a:r>
              <a:rPr kumimoji="0" lang="de-DE" sz="1600" b="0" i="0" u="none" strike="noStrike" kern="1200" cap="none" spc="0" normalizeH="0" baseline="0" noProof="0" dirty="0">
                <a:ln>
                  <a:noFill/>
                </a:ln>
                <a:solidFill>
                  <a:srgbClr val="00305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Zweite Textebene für Aufzählungen</a:t>
            </a:r>
          </a:p>
          <a:p>
            <a:pPr marL="468000" marR="0" lvl="2" indent="-2160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rgbClr val="00305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Dritte Textebene bei viel Text (14pt)</a:t>
            </a:r>
          </a:p>
          <a:p>
            <a:pPr marL="576000" marR="0" lvl="3" indent="-2520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rgbClr val="00305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Vierte Textebene für Aufzählungen bei viel Text</a:t>
            </a:r>
          </a:p>
          <a:p>
            <a:pPr marL="648000" marR="0" lvl="4" indent="-25200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400" b="0" i="0" u="none" strike="noStrike" kern="1200" cap="none" spc="0" normalizeH="0" baseline="0" noProof="0" dirty="0">
                <a:ln>
                  <a:noFill/>
                </a:ln>
                <a:solidFill>
                  <a:srgbClr val="00305E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Fünfte Ebene</a:t>
            </a:r>
          </a:p>
          <a:p>
            <a:pPr lvl="6"/>
            <a:r>
              <a:rPr lang="de-DE" dirty="0"/>
              <a:t>n nächsten Präsentationsabschnitt</a:t>
            </a:r>
          </a:p>
        </p:txBody>
      </p:sp>
      <p:sp>
        <p:nvSpPr>
          <p:cNvPr id="4" name="Textfeld 3"/>
          <p:cNvSpPr txBox="1"/>
          <p:nvPr userDrawn="1"/>
        </p:nvSpPr>
        <p:spPr>
          <a:xfrm>
            <a:off x="3575050" y="6319797"/>
            <a:ext cx="51879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l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800" dirty="0">
                <a:solidFill>
                  <a:schemeClr val="bg2"/>
                </a:solidFill>
              </a:rPr>
              <a:t>Visualisierung von erweiterten Geodaten in der </a:t>
            </a:r>
            <a:r>
              <a:rPr lang="de-DE" sz="800" dirty="0" err="1">
                <a:solidFill>
                  <a:schemeClr val="bg2"/>
                </a:solidFill>
              </a:rPr>
              <a:t>PrioBike</a:t>
            </a:r>
            <a:r>
              <a:rPr lang="de-DE" sz="800" dirty="0">
                <a:solidFill>
                  <a:schemeClr val="bg2"/>
                </a:solidFill>
              </a:rPr>
              <a:t>-App</a:t>
            </a:r>
          </a:p>
          <a:p>
            <a:pPr algn="l"/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Markus Wieland</a:t>
            </a:r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Forschungsprojekt</a:t>
            </a: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8" name="Gerade Verbindung 14"/>
          <p:cNvCxnSpPr/>
          <p:nvPr/>
        </p:nvCxnSpPr>
        <p:spPr>
          <a:xfrm>
            <a:off x="0" y="6123216"/>
            <a:ext cx="1219200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/>
          <p:cNvSpPr txBox="1"/>
          <p:nvPr/>
        </p:nvSpPr>
        <p:spPr>
          <a:xfrm>
            <a:off x="8966200" y="6306444"/>
            <a:ext cx="704850" cy="369332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de-DE" sz="80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Folie</a:t>
            </a:r>
            <a:r>
              <a:rPr lang="de-DE" sz="800" baseline="0" dirty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fld id="{38F97D41-8991-4148-BA02-56FEE4AAF2CC}" type="slidenum">
              <a:rPr lang="de-DE" sz="800" baseline="0" smtClean="0">
                <a:solidFill>
                  <a:schemeClr val="bg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marL="0" marR="0" lvl="0" indent="0" algn="r" defTabSz="91426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 sz="800" baseline="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91426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800" dirty="0">
              <a:solidFill>
                <a:schemeClr val="bg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3" y="6336706"/>
            <a:ext cx="1115691" cy="324444"/>
          </a:xfrm>
          <a:prstGeom prst="rect">
            <a:avLst/>
          </a:prstGeom>
        </p:spPr>
      </p:pic>
      <p:sp>
        <p:nvSpPr>
          <p:cNvPr id="14" name="Titelplatzhalter 1"/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213"/>
          </a:xfrm>
          <a:prstGeom prst="rect">
            <a:avLst/>
          </a:prstGeom>
          <a:ln>
            <a:noFill/>
          </a:ln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Das ist eine Überschrift</a:t>
            </a:r>
            <a:br>
              <a:rPr lang="de-DE" dirty="0"/>
            </a:br>
            <a:r>
              <a:rPr lang="de-DE" dirty="0"/>
              <a:t>in zwei Zeilen</a:t>
            </a:r>
          </a:p>
        </p:txBody>
      </p:sp>
    </p:spTree>
    <p:extLst>
      <p:ext uri="{BB962C8B-B14F-4D97-AF65-F5344CB8AC3E}">
        <p14:creationId xmlns:p14="http://schemas.microsoft.com/office/powerpoint/2010/main" val="2089890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4" r:id="rId2"/>
    <p:sldLayoutId id="2147483895" r:id="rId3"/>
    <p:sldLayoutId id="2147483896" r:id="rId4"/>
    <p:sldLayoutId id="2147483897" r:id="rId5"/>
    <p:sldLayoutId id="2147483898" r:id="rId6"/>
    <p:sldLayoutId id="2147483899" r:id="rId7"/>
    <p:sldLayoutId id="2147483901" r:id="rId8"/>
    <p:sldLayoutId id="2147483902" r:id="rId9"/>
    <p:sldLayoutId id="2147483903" r:id="rId10"/>
  </p:sldLayoutIdLst>
  <p:hf hdr="0"/>
  <p:txStyles>
    <p:titleStyle>
      <a:lvl1pPr algn="l" defTabSz="914269" rtl="0" eaLnBrk="1" latinLnBrk="0" hangingPunct="1">
        <a:spcBef>
          <a:spcPct val="0"/>
        </a:spcBef>
        <a:buNone/>
        <a:defRPr sz="2400" b="1" kern="1200" baseline="0">
          <a:solidFill>
            <a:schemeClr val="tx2"/>
          </a:solidFill>
          <a:latin typeface="Open Sans" panose="020B060603050402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1pPr>
      <a:lvl2pPr marL="396000" marR="0" indent="-324000" algn="l" defTabSz="914400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Open Sans" panose="020B0606030504020204" pitchFamily="34" charset="0"/>
        <a:buChar char="—"/>
        <a:tabLst/>
        <a:defRPr sz="16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2pPr>
      <a:lvl3pPr marL="468000" marR="0" indent="-216000" algn="l" defTabSz="914400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Symbol" panose="05050102010706020507" pitchFamily="18" charset="2"/>
        <a:buChar char="-"/>
        <a:tabLst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3pPr>
      <a:lvl4pPr marL="576000" marR="0" indent="-252000" algn="l" defTabSz="914400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Symbol" panose="05050102010706020507" pitchFamily="18" charset="2"/>
        <a:buChar char="-"/>
        <a:tabLst/>
        <a:defRPr sz="1400" kern="120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4pPr>
      <a:lvl5pPr marL="648000" marR="0" indent="-252000" algn="l" defTabSz="914400" rtl="0" eaLnBrk="1" fontAlgn="auto" latinLnBrk="0" hangingPunct="1">
        <a:lnSpc>
          <a:spcPct val="100000"/>
        </a:lnSpc>
        <a:spcBef>
          <a:spcPts val="300"/>
        </a:spcBef>
        <a:spcAft>
          <a:spcPts val="0"/>
        </a:spcAft>
        <a:buClrTx/>
        <a:buSzTx/>
        <a:buFont typeface="Symbol" panose="05050102010706020507" pitchFamily="18" charset="2"/>
        <a:buChar char="-"/>
        <a:tabLst/>
        <a:defRPr sz="1400" kern="1200" baseline="0">
          <a:solidFill>
            <a:schemeClr val="tx2"/>
          </a:solidFill>
          <a:latin typeface="Open Sans" panose="020B0606030504020204" pitchFamily="34" charset="0"/>
          <a:ea typeface="+mn-ea"/>
          <a:cs typeface="+mn-cs"/>
        </a:defRPr>
      </a:lvl5pPr>
      <a:lvl6pPr marL="358775" marR="0" indent="0" algn="l" defTabSz="914400" rtl="0" eaLnBrk="1" fontAlgn="auto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3200" b="1" kern="1200">
          <a:solidFill>
            <a:schemeClr val="bg1"/>
          </a:solidFill>
          <a:latin typeface="+mn-lt"/>
          <a:ea typeface="+mn-ea"/>
          <a:cs typeface="+mn-cs"/>
        </a:defRPr>
      </a:lvl6pPr>
      <a:lvl7pPr marL="358723" indent="0" algn="l" defTabSz="914269" rtl="0" eaLnBrk="1" latinLnBrk="0" hangingPunct="1">
        <a:spcBef>
          <a:spcPts val="0"/>
        </a:spcBef>
        <a:buFont typeface="Arial" panose="020B0604020202020204" pitchFamily="34" charset="0"/>
        <a:buNone/>
        <a:defRPr sz="3200" kern="1200">
          <a:solidFill>
            <a:schemeClr val="bg1"/>
          </a:solidFill>
          <a:latin typeface="+mn-lt"/>
          <a:ea typeface="+mn-ea"/>
          <a:cs typeface="+mn-cs"/>
        </a:defRPr>
      </a:lvl7pPr>
      <a:lvl8pPr marL="3428502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635" indent="-228566" algn="l" defTabSz="914269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5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69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02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34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03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36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70" algn="l" defTabSz="91426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6" pos="992">
          <p15:clr>
            <a:srgbClr val="F26B43"/>
          </p15:clr>
        </p15:guide>
        <p15:guide id="7" pos="1120">
          <p15:clr>
            <a:srgbClr val="F26B43"/>
          </p15:clr>
        </p15:guide>
        <p15:guide id="8" pos="1676">
          <p15:clr>
            <a:srgbClr val="F26B43"/>
          </p15:clr>
        </p15:guide>
        <p15:guide id="9" pos="1556">
          <p15:clr>
            <a:srgbClr val="F26B43"/>
          </p15:clr>
        </p15:guide>
        <p15:guide id="10" pos="2252">
          <p15:clr>
            <a:srgbClr val="F26B43"/>
          </p15:clr>
        </p15:guide>
        <p15:guide id="11" pos="2128">
          <p15:clr>
            <a:srgbClr val="F26B43"/>
          </p15:clr>
        </p15:guide>
        <p15:guide id="16" pos="3824">
          <p15:clr>
            <a:srgbClr val="F26B43"/>
          </p15:clr>
        </p15:guide>
        <p15:guide id="17" pos="3948">
          <p15:clr>
            <a:srgbClr val="F26B43"/>
          </p15:clr>
        </p15:guide>
        <p15:guide id="20" pos="4384">
          <p15:clr>
            <a:srgbClr val="F26B43"/>
          </p15:clr>
        </p15:guide>
        <p15:guide id="21" pos="4508">
          <p15:clr>
            <a:srgbClr val="F26B43"/>
          </p15:clr>
        </p15:guide>
        <p15:guide id="22" pos="6780">
          <p15:clr>
            <a:srgbClr val="F26B43"/>
          </p15:clr>
        </p15:guide>
        <p15:guide id="23" pos="6656">
          <p15:clr>
            <a:srgbClr val="F26B43"/>
          </p15:clr>
        </p15:guide>
        <p15:guide id="24" pos="4960">
          <p15:clr>
            <a:srgbClr val="F26B43"/>
          </p15:clr>
        </p15:guide>
        <p15:guide id="25" pos="5084">
          <p15:clr>
            <a:srgbClr val="F26B43"/>
          </p15:clr>
        </p15:guide>
        <p15:guide id="30" orient="horz" pos="538">
          <p15:clr>
            <a:srgbClr val="F26B43"/>
          </p15:clr>
        </p15:guide>
        <p15:guide id="31" pos="551">
          <p15:clr>
            <a:srgbClr val="F26B43"/>
          </p15:clr>
        </p15:guide>
        <p15:guide id="39" pos="6092">
          <p15:clr>
            <a:srgbClr val="F26B43"/>
          </p15:clr>
        </p15:guide>
        <p15:guide id="40" pos="6216">
          <p15:clr>
            <a:srgbClr val="F26B43"/>
          </p15:clr>
        </p15:guide>
        <p15:guide id="41" pos="2692">
          <p15:clr>
            <a:srgbClr val="F26B43"/>
          </p15:clr>
        </p15:guide>
        <p15:guide id="42" pos="2808">
          <p15:clr>
            <a:srgbClr val="F26B43"/>
          </p15:clr>
        </p15:guide>
        <p15:guide id="43" pos="3260">
          <p15:clr>
            <a:srgbClr val="F26B43"/>
          </p15:clr>
        </p15:guide>
        <p15:guide id="44" pos="3380">
          <p15:clr>
            <a:srgbClr val="F26B43"/>
          </p15:clr>
        </p15:guide>
        <p15:guide id="50" pos="5520">
          <p15:clr>
            <a:srgbClr val="F26B43"/>
          </p15:clr>
        </p15:guide>
        <p15:guide id="52" orient="horz" pos="933">
          <p15:clr>
            <a:srgbClr val="F26B43"/>
          </p15:clr>
        </p15:guide>
        <p15:guide id="53" orient="horz" pos="759">
          <p15:clr>
            <a:srgbClr val="F26B43"/>
          </p15:clr>
        </p15:guide>
        <p15:guide id="58" orient="horz" pos="218">
          <p15:clr>
            <a:srgbClr val="F26B43"/>
          </p15:clr>
        </p15:guide>
        <p15:guide id="59" orient="horz" pos="3680">
          <p15:clr>
            <a:srgbClr val="F26B43"/>
          </p15:clr>
        </p15:guide>
        <p15:guide id="60" orient="horz" pos="3861">
          <p15:clr>
            <a:srgbClr val="F26B43"/>
          </p15:clr>
        </p15:guide>
        <p15:guide id="62" orient="horz" pos="2130">
          <p15:clr>
            <a:srgbClr val="F26B43"/>
          </p15:clr>
        </p15:guide>
        <p15:guide id="65" pos="5648">
          <p15:clr>
            <a:srgbClr val="F26B43"/>
          </p15:clr>
        </p15:guide>
        <p15:guide id="66" orient="horz" pos="649">
          <p15:clr>
            <a:srgbClr val="F26B43"/>
          </p15:clr>
        </p15:guide>
        <p15:guide id="67" pos="7216">
          <p15:clr>
            <a:srgbClr val="F26B43"/>
          </p15:clr>
        </p15:guide>
        <p15:guide id="69" orient="horz" pos="3988">
          <p15:clr>
            <a:srgbClr val="F26B43"/>
          </p15:clr>
        </p15:guide>
        <p15:guide id="70" orient="horz" pos="4196">
          <p15:clr>
            <a:srgbClr val="F26B43"/>
          </p15:clr>
        </p15:guide>
        <p15:guide id="71" pos="318">
          <p15:clr>
            <a:srgbClr val="F26B43"/>
          </p15:clr>
        </p15:guide>
        <p15:guide id="72" orient="horz" pos="41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aps.dwd.de/geoserver/wms?service=WMS&amp;version=1.1.0&amp;request=GetMap&amp;layers=dwd%3ANiederschlagsradar&amp;bbox=-543.462%2C-4808.645%2C556.538%2C-3608.645&amp;width=703&amp;height=768&amp;srs=EPSG%3A1000001&amp;styles=&amp;format=image%2Fpng&amp;time=2022-09-18T12:00:00.000Z" TargetMode="External"/><Relationship Id="rId2" Type="http://schemas.openxmlformats.org/officeDocument/2006/relationships/hyperlink" Target="https://maps.dwd.de/geoserver/wms?SERVICE=WMS&amp;VERSION=2.0.0&amp;REQUEST=GetCapabilitie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eodienste.hamburg.de/HH_WFS_Stadtrad?SERVICE=WFS&amp;VERSION=2.0.0&amp;REQUEST=GetFeature&amp;typename=de.hh.up:stadtrad_stationen&amp;outputFormat=application/geo%2bjson&amp;srsname=EPSG:4326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opendatalab.de/projects/geojson-utilities/" TargetMode="External"/><Relationship Id="rId2" Type="http://schemas.openxmlformats.org/officeDocument/2006/relationships/hyperlink" Target="https://unfallatlas.statistikportal.de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://opendatalab.de/projects/geojson-utilities/" TargetMode="External"/><Relationship Id="rId3" Type="http://schemas.openxmlformats.org/officeDocument/2006/relationships/hyperlink" Target="https://geoportal-hamburg.de/geo-online/" TargetMode="External"/><Relationship Id="rId7" Type="http://schemas.openxmlformats.org/officeDocument/2006/relationships/hyperlink" Target="https://maps.dwd.de/geoserver/wms?SERVICE=WMS&amp;VERSION=1.3.0&amp;REQUEST=GetCapabilities" TargetMode="External"/><Relationship Id="rId2" Type="http://schemas.openxmlformats.org/officeDocument/2006/relationships/hyperlink" Target="https://geoportal-hamburg.de/verkehrsporta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wnload.geofabrik.de/europe/germany/hamburg.html" TargetMode="External"/><Relationship Id="rId5" Type="http://schemas.openxmlformats.org/officeDocument/2006/relationships/hyperlink" Target="https://unfallatlas.statistikportal.de/" TargetMode="External"/><Relationship Id="rId4" Type="http://schemas.openxmlformats.org/officeDocument/2006/relationships/hyperlink" Target="https://transparenz.hamburg.de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ownload.geofabrik.de/europe/germany/hamburg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8022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044BB5-7801-AD84-FF52-210204E21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Fahrradläden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osm</a:t>
            </a:r>
            <a:r>
              <a:rPr lang="de-DE" sz="1200" b="0" dirty="0"/>
              <a:t>/</a:t>
            </a:r>
            <a:r>
              <a:rPr lang="de-DE" sz="1200" b="0" dirty="0" err="1"/>
              <a:t>bicycle_shop.geojson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00E5CB-E0E2-77F5-3F16-5F00A9FCF43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11 Polygondaten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145 Punktdaten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Mögliche Reparatur? -&gt; Ansicht wenn benötigt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52B23BA-4D48-9443-ACE2-D023622FC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129" y="2914199"/>
            <a:ext cx="4540249" cy="3063094"/>
          </a:xfrm>
          <a:prstGeom prst="rect">
            <a:avLst/>
          </a:prstGeom>
        </p:spPr>
      </p:pic>
      <p:pic>
        <p:nvPicPr>
          <p:cNvPr id="7" name="Grafik 6" descr="Ein Bild, das draußen, Apartmentgebäude enthält.&#10;&#10;Automatisch generierte Beschreibung">
            <a:extLst>
              <a:ext uri="{FF2B5EF4-FFF2-40B4-BE49-F238E27FC236}">
                <a16:creationId xmlns:a16="http://schemas.microsoft.com/office/drawing/2014/main" id="{ADE0991B-4E6A-0CDB-4238-C61A87E62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950" y="215237"/>
            <a:ext cx="4235449" cy="2435269"/>
          </a:xfrm>
          <a:prstGeom prst="rect">
            <a:avLst/>
          </a:prstGeom>
        </p:spPr>
      </p:pic>
      <p:pic>
        <p:nvPicPr>
          <p:cNvPr id="9" name="Grafik 8" descr="Ein Bild, das Text, draußen, Baum enthält.&#10;&#10;Automatisch generierte Beschreibung">
            <a:extLst>
              <a:ext uri="{FF2B5EF4-FFF2-40B4-BE49-F238E27FC236}">
                <a16:creationId xmlns:a16="http://schemas.microsoft.com/office/drawing/2014/main" id="{BB03CE27-9A30-1864-80E1-C935F6FAC2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021" y="2914199"/>
            <a:ext cx="3674852" cy="3063095"/>
          </a:xfrm>
          <a:prstGeom prst="rect">
            <a:avLst/>
          </a:prstGeom>
        </p:spPr>
      </p:pic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D66D0D73-F4A4-283F-23BE-218E5B720EA3}"/>
              </a:ext>
            </a:extLst>
          </p:cNvPr>
          <p:cNvCxnSpPr/>
          <p:nvPr/>
        </p:nvCxnSpPr>
        <p:spPr>
          <a:xfrm flipH="1" flipV="1">
            <a:off x="9337674" y="2650506"/>
            <a:ext cx="1235076" cy="10063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DD6C1989-82D8-8C8A-0BAA-D1358C44BD72}"/>
              </a:ext>
            </a:extLst>
          </p:cNvPr>
          <p:cNvCxnSpPr>
            <a:cxnSpLocks/>
          </p:cNvCxnSpPr>
          <p:nvPr/>
        </p:nvCxnSpPr>
        <p:spPr>
          <a:xfrm flipH="1" flipV="1">
            <a:off x="5707873" y="3942596"/>
            <a:ext cx="1312052" cy="14310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6770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E2D9DD-F919-23B8-0A5E-A911CFA3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Geo-Webservices</a:t>
            </a:r>
            <a:br>
              <a:rPr lang="de-DE" dirty="0"/>
            </a:br>
            <a:r>
              <a:rPr lang="de-DE" b="0" dirty="0"/>
              <a:t>Geoportal Hamburg, Deutscher Wetterdienst, OpenData Portal Hamburg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0451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65A44D-0B39-5581-78F1-D30325665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Geo-Webservices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89EA65-A758-4089-BD6D-5243CFFDEAB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Standardisierte Bereitstellung von Geodaten</a:t>
            </a:r>
          </a:p>
          <a:p>
            <a:endParaRPr lang="de-DE" b="1" dirty="0"/>
          </a:p>
          <a:p>
            <a:r>
              <a:rPr lang="de-DE" sz="2000" b="1" dirty="0"/>
              <a:t>WMS</a:t>
            </a:r>
            <a:r>
              <a:rPr lang="de-DE" b="1" dirty="0"/>
              <a:t> </a:t>
            </a:r>
            <a:r>
              <a:rPr lang="de-DE" dirty="0"/>
              <a:t>… </a:t>
            </a:r>
            <a:r>
              <a:rPr lang="de-DE" b="1" dirty="0"/>
              <a:t>W</a:t>
            </a:r>
            <a:r>
              <a:rPr lang="de-DE" dirty="0"/>
              <a:t>eb </a:t>
            </a:r>
            <a:r>
              <a:rPr lang="de-DE" b="1" dirty="0" err="1"/>
              <a:t>M</a:t>
            </a:r>
            <a:r>
              <a:rPr lang="de-DE" dirty="0" err="1"/>
              <a:t>ap</a:t>
            </a:r>
            <a:r>
              <a:rPr lang="de-DE" dirty="0"/>
              <a:t> </a:t>
            </a:r>
            <a:r>
              <a:rPr lang="de-DE" b="1" dirty="0"/>
              <a:t>S</a:t>
            </a:r>
            <a:r>
              <a:rPr lang="de-DE" dirty="0"/>
              <a:t>ervice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Fertige Karten (Bilder)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GetMap</a:t>
            </a:r>
            <a:r>
              <a:rPr lang="de-DE" dirty="0"/>
              <a:t>-Request</a:t>
            </a:r>
          </a:p>
          <a:p>
            <a:r>
              <a:rPr lang="de-DE" sz="2000" b="1" dirty="0"/>
              <a:t>WFS </a:t>
            </a:r>
            <a:r>
              <a:rPr lang="de-DE" dirty="0"/>
              <a:t>… </a:t>
            </a:r>
            <a:r>
              <a:rPr lang="de-DE" b="1" dirty="0"/>
              <a:t>W</a:t>
            </a:r>
            <a:r>
              <a:rPr lang="de-DE" dirty="0"/>
              <a:t>eb </a:t>
            </a:r>
            <a:r>
              <a:rPr lang="de-DE" b="1" dirty="0"/>
              <a:t>F</a:t>
            </a:r>
            <a:r>
              <a:rPr lang="de-DE" dirty="0"/>
              <a:t>eature </a:t>
            </a:r>
            <a:r>
              <a:rPr lang="de-DE" b="1" dirty="0"/>
              <a:t>S</a:t>
            </a:r>
            <a:r>
              <a:rPr lang="de-DE" dirty="0"/>
              <a:t>ervice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Features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GetFeature</a:t>
            </a:r>
            <a:r>
              <a:rPr lang="de-DE" dirty="0"/>
              <a:t>-Request</a:t>
            </a:r>
          </a:p>
          <a:p>
            <a:r>
              <a:rPr lang="de-DE" sz="2000" b="1" dirty="0"/>
              <a:t>WCS</a:t>
            </a:r>
            <a:r>
              <a:rPr lang="de-DE" b="1" dirty="0"/>
              <a:t> </a:t>
            </a:r>
            <a:r>
              <a:rPr lang="de-DE" dirty="0"/>
              <a:t>… </a:t>
            </a:r>
            <a:r>
              <a:rPr lang="de-DE" b="1" dirty="0"/>
              <a:t>W</a:t>
            </a:r>
            <a:r>
              <a:rPr lang="de-DE" dirty="0"/>
              <a:t>eb </a:t>
            </a:r>
            <a:r>
              <a:rPr lang="de-DE" b="1" dirty="0"/>
              <a:t>C</a:t>
            </a:r>
            <a:r>
              <a:rPr lang="de-DE" dirty="0"/>
              <a:t>overage </a:t>
            </a:r>
            <a:r>
              <a:rPr lang="de-DE" b="1" dirty="0"/>
              <a:t>S</a:t>
            </a:r>
            <a:r>
              <a:rPr lang="de-DE" dirty="0"/>
              <a:t>ervice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Rasterdaten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GetCoverage</a:t>
            </a:r>
            <a:r>
              <a:rPr lang="de-DE" dirty="0"/>
              <a:t>-Request</a:t>
            </a:r>
          </a:p>
        </p:txBody>
      </p:sp>
    </p:spTree>
    <p:extLst>
      <p:ext uri="{BB962C8B-B14F-4D97-AF65-F5344CB8AC3E}">
        <p14:creationId xmlns:p14="http://schemas.microsoft.com/office/powerpoint/2010/main" val="2318043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EEB975-75A4-0E0A-FC2C-12638BF31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GetCapabilities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AB1427-1671-83FD-DF83-CFA45AE163E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XML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Übersicht über Fähigkeiten des Services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Verfügbare Datenformate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Boundingbox</a:t>
            </a:r>
            <a:endParaRPr lang="de-DE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Features/Raster/</a:t>
            </a:r>
            <a:r>
              <a:rPr lang="de-DE" dirty="0" err="1"/>
              <a:t>Map</a:t>
            </a:r>
            <a:endParaRPr lang="de-DE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Mögliche Stylings</a:t>
            </a:r>
          </a:p>
          <a:p>
            <a:endParaRPr lang="de-DE" dirty="0"/>
          </a:p>
          <a:p>
            <a:r>
              <a:rPr lang="de-DE" b="1" dirty="0"/>
              <a:t>Anmerkung</a:t>
            </a:r>
            <a:r>
              <a:rPr lang="de-DE" dirty="0"/>
              <a:t>: Nach WFS Spezifikation, werden Felder deren Wert „null“ ist gar nicht zurückgegeben. Um eine Übersicht über alle Möglichen Attribute zu bekommen, führt man eine „</a:t>
            </a:r>
            <a:r>
              <a:rPr lang="de-DE" dirty="0" err="1"/>
              <a:t>DescribeFeatureType</a:t>
            </a:r>
            <a:r>
              <a:rPr lang="de-DE" dirty="0"/>
              <a:t>“ Request aus.</a:t>
            </a:r>
          </a:p>
        </p:txBody>
      </p:sp>
    </p:spTree>
    <p:extLst>
      <p:ext uri="{BB962C8B-B14F-4D97-AF65-F5344CB8AC3E}">
        <p14:creationId xmlns:p14="http://schemas.microsoft.com/office/powerpoint/2010/main" val="3609792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BED61-DB8F-BF86-4A01-ED977DF40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Deutscher Wetter Dienst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6B1B00-2EF4-1EFA-D6CD-648571E7735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>
              <a:hlinkClick r:id="rId2"/>
            </a:endParaRPr>
          </a:p>
          <a:p>
            <a:r>
              <a:rPr lang="de-DE" dirty="0">
                <a:hlinkClick r:id="rId2"/>
              </a:rPr>
              <a:t>https://maps.dwd.de/geoserver/wms?SERVICE=WMS&amp;VERSION=2.0.0&amp;REQUEST=GetCapabilities</a:t>
            </a:r>
            <a:endParaRPr lang="de-DE" dirty="0"/>
          </a:p>
          <a:p>
            <a:endParaRPr lang="de-DE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DE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maps.dwd.de/geoserver/wms?service=WMS&amp;version=1.1.0&amp;request=GetMap&amp;layers=dwd%3ANiederschlagsradar&amp;bbox=-543.462%2C-4808.645%2C556.538%2C-3608.645&amp;width=703&amp;height=768&amp;srs=EPSG%3A1000001&amp;styles=&amp;format=image%2Fpng&amp;time=2022-09-18T12:00:00.000Z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06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504721-53AF-C959-AECE-84A688927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6A6F958-345B-FADE-AAE3-808BD9C7DA3F}"/>
              </a:ext>
            </a:extLst>
          </p:cNvPr>
          <p:cNvPicPr>
            <a:picLocks noGrp="1" noChangeAspect="1" noChangeArrowheads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1755" y="271877"/>
            <a:ext cx="4991098" cy="5452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364147B-0FBD-CE36-9739-F2B067AF64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01" y="271877"/>
            <a:ext cx="4991098" cy="545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8769FE0-B5FF-21F0-E254-6A35A4819039}"/>
              </a:ext>
            </a:extLst>
          </p:cNvPr>
          <p:cNvSpPr txBox="1"/>
          <p:nvPr/>
        </p:nvSpPr>
        <p:spPr>
          <a:xfrm>
            <a:off x="2319079" y="5748633"/>
            <a:ext cx="182614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18.09.2022 12:00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98C4F7D-5FB9-204E-CC02-88024FE0DF30}"/>
              </a:ext>
            </a:extLst>
          </p:cNvPr>
          <p:cNvSpPr txBox="1"/>
          <p:nvPr/>
        </p:nvSpPr>
        <p:spPr>
          <a:xfrm>
            <a:off x="8014233" y="5734964"/>
            <a:ext cx="1826141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19.09.2022 12:00</a:t>
            </a:r>
          </a:p>
        </p:txBody>
      </p:sp>
    </p:spTree>
    <p:extLst>
      <p:ext uri="{BB962C8B-B14F-4D97-AF65-F5344CB8AC3E}">
        <p14:creationId xmlns:p14="http://schemas.microsoft.com/office/powerpoint/2010/main" val="19771832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11BF24-2427-5E63-E095-0FFDFB207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StadtRAD</a:t>
            </a:r>
            <a:r>
              <a:rPr lang="de-DE" dirty="0"/>
              <a:t> Stationen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wfs</a:t>
            </a:r>
            <a:r>
              <a:rPr lang="de-DE" sz="1200" b="0" dirty="0"/>
              <a:t>/</a:t>
            </a:r>
            <a:r>
              <a:rPr lang="de-DE" sz="1200" b="0" dirty="0" err="1"/>
              <a:t>stadt_rad.geojson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F123E0-5496-1905-1275-722469E618F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altLang="de-DE" i="1" dirty="0">
                <a:solidFill>
                  <a:srgbClr val="000000"/>
                </a:solidFill>
              </a:rPr>
              <a:t>Beachte Koordinatensystem! Hier wird EPSG:4326 verwendet!</a:t>
            </a:r>
          </a:p>
          <a:p>
            <a:endParaRPr lang="de-DE" altLang="de-DE" dirty="0">
              <a:solidFill>
                <a:srgbClr val="009EE0"/>
              </a:solidFill>
            </a:endParaRPr>
          </a:p>
          <a:p>
            <a:endParaRPr lang="de-DE" altLang="de-DE" dirty="0">
              <a:solidFill>
                <a:srgbClr val="009EE0"/>
              </a:solidFill>
            </a:endParaRPr>
          </a:p>
          <a:p>
            <a:r>
              <a:rPr lang="de-DE" altLang="de-DE" dirty="0">
                <a:solidFill>
                  <a:srgbClr val="009EE0"/>
                </a:solidFill>
              </a:rPr>
              <a:t>https://geodienste.hamburg.de/HH_WFS_Stadtrad?SERVICE=WFS&amp;REQUEST=GetCapabilities</a:t>
            </a:r>
            <a:endParaRPr lang="de-DE" altLang="de-DE" dirty="0"/>
          </a:p>
          <a:p>
            <a:endParaRPr lang="de-DE" altLang="de-DE" dirty="0"/>
          </a:p>
          <a:p>
            <a:r>
              <a:rPr lang="de-DE" altLang="de-DE" dirty="0">
                <a:hlinkClick r:id="rId2"/>
              </a:rPr>
              <a:t>https://geodienste.hamburg.de/HH_WFS_Stadtrad?SERVICE=WFS&amp;VERSION=2.0.0&amp;REQUEST=GetFeature&amp;typename=de.hh.up:stadtrad_stationen&amp;outputFormat=application/geo%2bjson&amp;srsname=EPSG:4326</a:t>
            </a:r>
            <a:endParaRPr lang="de-DE" altLang="de-DE" dirty="0"/>
          </a:p>
          <a:p>
            <a:endParaRPr lang="de-DE" alt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43763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DE89F2-9190-61F0-4CE0-DAD202AA5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StadtRAD</a:t>
            </a:r>
            <a:r>
              <a:rPr lang="de-DE" dirty="0"/>
              <a:t> Stationen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wfs</a:t>
            </a:r>
            <a:r>
              <a:rPr lang="de-DE" sz="1200" b="0" dirty="0"/>
              <a:t>/</a:t>
            </a:r>
            <a:r>
              <a:rPr lang="de-DE" sz="1200" b="0" dirty="0" err="1"/>
              <a:t>stadt_rad.geojson</a:t>
            </a:r>
            <a:endParaRPr lang="de-DE" b="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9BA1DC5-ED05-03C7-581C-BD1AC8E95AC0}"/>
              </a:ext>
            </a:extLst>
          </p:cNvPr>
          <p:cNvSpPr txBox="1"/>
          <p:nvPr/>
        </p:nvSpPr>
        <p:spPr>
          <a:xfrm>
            <a:off x="791610" y="1066294"/>
            <a:ext cx="4427130" cy="1726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b="1" dirty="0"/>
              <a:t>Geometrie</a:t>
            </a:r>
            <a:r>
              <a:rPr lang="de-DE" sz="1800" dirty="0"/>
              <a:t> Punkt</a:t>
            </a:r>
          </a:p>
          <a:p>
            <a:endParaRPr lang="de-DE" sz="18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800" b="1" dirty="0"/>
              <a:t>Quelle </a:t>
            </a:r>
            <a:r>
              <a:rPr lang="de-DE" altLang="de-DE" dirty="0" err="1"/>
              <a:t>HH_WFS_Stadtrad</a:t>
            </a:r>
            <a:endParaRPr kumimoji="0" lang="de-DE" altLang="de-DE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altLang="de-DE" sz="1800" b="1" dirty="0">
                <a:latin typeface="Arial" panose="020B0604020202020204" pitchFamily="34" charset="0"/>
              </a:rPr>
              <a:t>Anzahl</a:t>
            </a:r>
            <a:r>
              <a:rPr lang="de-DE" altLang="de-DE" sz="1800" dirty="0">
                <a:latin typeface="Arial" panose="020B0604020202020204" pitchFamily="34" charset="0"/>
              </a:rPr>
              <a:t> 289</a:t>
            </a:r>
            <a:endParaRPr kumimoji="0" lang="de-DE" altLang="de-DE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dirty="0"/>
              <a:t> </a:t>
            </a:r>
          </a:p>
        </p:txBody>
      </p:sp>
      <p:graphicFrame>
        <p:nvGraphicFramePr>
          <p:cNvPr id="7" name="Tabelle 7">
            <a:extLst>
              <a:ext uri="{FF2B5EF4-FFF2-40B4-BE49-F238E27FC236}">
                <a16:creationId xmlns:a16="http://schemas.microsoft.com/office/drawing/2014/main" id="{17A6C2AA-6126-580E-D719-445128CC4F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4763414"/>
              </p:ext>
            </p:extLst>
          </p:nvPr>
        </p:nvGraphicFramePr>
        <p:xfrm>
          <a:off x="1154740" y="3128791"/>
          <a:ext cx="8128000" cy="2966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59450">
                  <a:extLst>
                    <a:ext uri="{9D8B030D-6E8A-4147-A177-3AD203B41FA5}">
                      <a16:colId xmlns:a16="http://schemas.microsoft.com/office/drawing/2014/main" val="3731061642"/>
                    </a:ext>
                  </a:extLst>
                </a:gridCol>
                <a:gridCol w="5168550">
                  <a:extLst>
                    <a:ext uri="{9D8B030D-6E8A-4147-A177-3AD203B41FA5}">
                      <a16:colId xmlns:a16="http://schemas.microsoft.com/office/drawing/2014/main" val="39754845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altLang="de-DE" sz="1800" b="1" i="1" dirty="0" err="1"/>
                        <a:t>anzahl_raeder</a:t>
                      </a:r>
                      <a:endParaRPr lang="de-DE" sz="1800" b="1" i="1" dirty="0"/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Anzahl verfügbarer Räder</a:t>
                      </a:r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4912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anzahl_pedelec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/>
                        <a:t>Anzahl verfügbarer Pedelecs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751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uid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ID der Station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184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/>
                        <a:t>stand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Letztes Update der Daten dieser Station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285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art_der_station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Art der Station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4852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anzahl_bike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Siehe </a:t>
                      </a:r>
                      <a:r>
                        <a:rPr lang="de-DE" sz="1600" dirty="0" err="1"/>
                        <a:t>anzahl_raeder</a:t>
                      </a:r>
                      <a:r>
                        <a:rPr lang="de-DE" sz="1600" dirty="0"/>
                        <a:t> … nur als String?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2538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anzahl_cargobike_electric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Anzahl verfügbarer elektrischer Lastenräder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444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name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Name der Station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261477"/>
                  </a:ext>
                </a:extLst>
              </a:tr>
            </a:tbl>
          </a:graphicData>
        </a:graphic>
      </p:graphicFrame>
      <p:sp>
        <p:nvSpPr>
          <p:cNvPr id="10" name="Textfeld 9">
            <a:extLst>
              <a:ext uri="{FF2B5EF4-FFF2-40B4-BE49-F238E27FC236}">
                <a16:creationId xmlns:a16="http://schemas.microsoft.com/office/drawing/2014/main" id="{2C7ABAC7-687E-033C-B01F-ED952F4C6624}"/>
              </a:ext>
            </a:extLst>
          </p:cNvPr>
          <p:cNvSpPr txBox="1"/>
          <p:nvPr/>
        </p:nvSpPr>
        <p:spPr>
          <a:xfrm>
            <a:off x="791610" y="2759459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/>
              <a:t>Attribute</a:t>
            </a:r>
            <a:endParaRPr lang="de-DE" b="1" dirty="0"/>
          </a:p>
        </p:txBody>
      </p:sp>
      <p:pic>
        <p:nvPicPr>
          <p:cNvPr id="4" name="Grafik 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63C7E68D-F270-A944-9E2A-85CE0C9C89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81"/>
          <a:stretch/>
        </p:blipFill>
        <p:spPr>
          <a:xfrm>
            <a:off x="6701550" y="417023"/>
            <a:ext cx="4046571" cy="236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016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 descr="Ein Bild, das Karte enthält.&#10;&#10;Automatisch generierte Beschreibung">
            <a:extLst>
              <a:ext uri="{FF2B5EF4-FFF2-40B4-BE49-F238E27FC236}">
                <a16:creationId xmlns:a16="http://schemas.microsoft.com/office/drawing/2014/main" id="{7E9515AC-974C-9385-4410-3E6AD6A5D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875" y="1575381"/>
            <a:ext cx="8496300" cy="477916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EA9C788-DE67-3C4E-0DA5-87233211E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StadtRAD</a:t>
            </a:r>
            <a:r>
              <a:rPr lang="de-DE" dirty="0"/>
              <a:t> Station / Fahrradleihstationen (OSM)</a:t>
            </a:r>
            <a:br>
              <a:rPr lang="de-DE" dirty="0"/>
            </a:br>
            <a:r>
              <a:rPr lang="de-DE" b="0" dirty="0"/>
              <a:t>Vergleich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9A00E262-0C6D-F671-CD9F-E175F5348308}"/>
              </a:ext>
            </a:extLst>
          </p:cNvPr>
          <p:cNvCxnSpPr>
            <a:cxnSpLocks/>
          </p:cNvCxnSpPr>
          <p:nvPr/>
        </p:nvCxnSpPr>
        <p:spPr>
          <a:xfrm flipH="1">
            <a:off x="7610475" y="688075"/>
            <a:ext cx="3057525" cy="230277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2D45C472-6FE5-4318-6281-068AE7A5F623}"/>
              </a:ext>
            </a:extLst>
          </p:cNvPr>
          <p:cNvCxnSpPr>
            <a:cxnSpLocks/>
          </p:cNvCxnSpPr>
          <p:nvPr/>
        </p:nvCxnSpPr>
        <p:spPr>
          <a:xfrm>
            <a:off x="5505450" y="838200"/>
            <a:ext cx="266700" cy="80962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D6FE0F7D-657D-F0C1-6851-F3EFFC2A9853}"/>
              </a:ext>
            </a:extLst>
          </p:cNvPr>
          <p:cNvCxnSpPr>
            <a:cxnSpLocks/>
          </p:cNvCxnSpPr>
          <p:nvPr/>
        </p:nvCxnSpPr>
        <p:spPr>
          <a:xfrm>
            <a:off x="1581150" y="2686050"/>
            <a:ext cx="2524125" cy="742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2613E827-F049-4A6C-BDC5-81D46E5E64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197556"/>
            <a:ext cx="10580688" cy="4344987"/>
          </a:xfrm>
        </p:spPr>
        <p:txBody>
          <a:bodyPr/>
          <a:lstStyle/>
          <a:p>
            <a:r>
              <a:rPr lang="de-DE" dirty="0"/>
              <a:t>Gelb ... OpenStreetMap Daten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6D2E93D9-CD85-BBAD-61C4-67A8B1038CEB}"/>
              </a:ext>
            </a:extLst>
          </p:cNvPr>
          <p:cNvCxnSpPr/>
          <p:nvPr/>
        </p:nvCxnSpPr>
        <p:spPr>
          <a:xfrm flipH="1" flipV="1">
            <a:off x="7743825" y="5334000"/>
            <a:ext cx="3438525" cy="10205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58842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485972-FC65-4D9D-75BA-62385EF55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Fahrradzählstationen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wfs</a:t>
            </a:r>
            <a:r>
              <a:rPr lang="de-DE" sz="1200" b="0" dirty="0"/>
              <a:t>/</a:t>
            </a:r>
            <a:r>
              <a:rPr lang="de-DE" sz="1200" b="0" dirty="0" err="1"/>
              <a:t>bike_count.geojson</a:t>
            </a:r>
            <a:endParaRPr lang="de-DE" dirty="0"/>
          </a:p>
        </p:txBody>
      </p:sp>
      <p:pic>
        <p:nvPicPr>
          <p:cNvPr id="5" name="Inhaltsplatzhalter 4" descr="Ein Bild, das Karte enthält.&#10;&#10;Automatisch generierte Beschreibung">
            <a:extLst>
              <a:ext uri="{FF2B5EF4-FFF2-40B4-BE49-F238E27FC236}">
                <a16:creationId xmlns:a16="http://schemas.microsoft.com/office/drawing/2014/main" id="{7DE00612-BD5C-8A98-C226-0DCA39EB1CC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4044" y="1232751"/>
            <a:ext cx="6913244" cy="4392498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0D9AFA-D042-06B9-865D-48A367FAB3B0}"/>
              </a:ext>
            </a:extLst>
          </p:cNvPr>
          <p:cNvSpPr txBox="1"/>
          <p:nvPr/>
        </p:nvSpPr>
        <p:spPr>
          <a:xfrm>
            <a:off x="874712" y="1499291"/>
            <a:ext cx="4427130" cy="1726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b="1" dirty="0"/>
              <a:t>Geometrie</a:t>
            </a:r>
            <a:r>
              <a:rPr lang="de-DE" sz="1800" dirty="0"/>
              <a:t> Punkt</a:t>
            </a:r>
          </a:p>
          <a:p>
            <a:endParaRPr lang="de-DE" sz="18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de-DE" sz="1800" b="1" dirty="0"/>
              <a:t>Quelle </a:t>
            </a:r>
            <a:r>
              <a:rPr lang="de-DE" altLang="de-DE" dirty="0" err="1"/>
              <a:t>HH_WFS_Harazaen</a:t>
            </a:r>
            <a:endParaRPr kumimoji="0" lang="de-DE" altLang="de-DE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altLang="de-DE" sz="1800" b="1" dirty="0">
                <a:latin typeface="Arial" panose="020B0604020202020204" pitchFamily="34" charset="0"/>
              </a:rPr>
              <a:t>Anzahl</a:t>
            </a:r>
            <a:r>
              <a:rPr lang="de-DE" altLang="de-DE" sz="1800" dirty="0">
                <a:latin typeface="Arial" panose="020B0604020202020204" pitchFamily="34" charset="0"/>
              </a:rPr>
              <a:t> 133</a:t>
            </a:r>
            <a:endParaRPr kumimoji="0" lang="de-DE" altLang="de-DE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60202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  <a:br>
              <a:rPr lang="de-DE" dirty="0"/>
            </a:br>
            <a:br>
              <a:rPr lang="de-DE" dirty="0"/>
            </a:br>
            <a:endParaRPr lang="de-DE" b="0" dirty="0"/>
          </a:p>
        </p:txBody>
      </p:sp>
      <p:sp>
        <p:nvSpPr>
          <p:cNvPr id="2" name="Inhaltsplatzhalt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lvl="0" indent="-285750">
              <a:buFontTx/>
              <a:buChar char="-"/>
            </a:pPr>
            <a:r>
              <a:rPr lang="de-DE" b="1" dirty="0"/>
              <a:t>Daten</a:t>
            </a:r>
          </a:p>
          <a:p>
            <a:pPr marL="681750" lvl="1" indent="-285750">
              <a:buFontTx/>
              <a:buChar char="-"/>
            </a:pPr>
            <a:r>
              <a:rPr lang="de-DE" dirty="0"/>
              <a:t>OpenStreetMap</a:t>
            </a:r>
          </a:p>
          <a:p>
            <a:pPr lvl="1" indent="0">
              <a:buNone/>
            </a:pPr>
            <a:endParaRPr lang="de-DE" dirty="0"/>
          </a:p>
          <a:p>
            <a:pPr marL="681750" lvl="1" indent="-285750">
              <a:buFontTx/>
              <a:buChar char="-"/>
            </a:pPr>
            <a:r>
              <a:rPr lang="de-DE" dirty="0"/>
              <a:t>Geo-Webservices</a:t>
            </a:r>
          </a:p>
          <a:p>
            <a:pPr marL="861750" lvl="3" indent="-285750">
              <a:buFontTx/>
              <a:buChar char="-"/>
            </a:pPr>
            <a:r>
              <a:rPr lang="de-DE" sz="1400" dirty="0"/>
              <a:t>WMS / WFS / WCS</a:t>
            </a:r>
          </a:p>
          <a:p>
            <a:pPr marL="861750" lvl="3" indent="-285750">
              <a:buFontTx/>
              <a:buChar char="-"/>
            </a:pPr>
            <a:endParaRPr lang="de-DE" sz="1400" b="1" dirty="0"/>
          </a:p>
          <a:p>
            <a:pPr marL="681750" lvl="1" indent="-285750">
              <a:buFontTx/>
              <a:buChar char="-"/>
            </a:pPr>
            <a:r>
              <a:rPr lang="de-DE" dirty="0"/>
              <a:t>Multi-</a:t>
            </a:r>
            <a:r>
              <a:rPr lang="de-DE" dirty="0" err="1"/>
              <a:t>Criteria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Analysis</a:t>
            </a:r>
          </a:p>
          <a:p>
            <a:pPr marL="681750" lvl="1" indent="-285750">
              <a:buFontTx/>
              <a:buChar char="-"/>
            </a:pPr>
            <a:endParaRPr lang="de-DE" b="1" dirty="0"/>
          </a:p>
          <a:p>
            <a:pPr marL="285750" lvl="0" indent="-285750">
              <a:buFontTx/>
              <a:buChar char="-"/>
            </a:pPr>
            <a:r>
              <a:rPr lang="de-DE" sz="1600" b="1" dirty="0">
                <a:solidFill>
                  <a:srgbClr val="00305E"/>
                </a:solidFill>
              </a:rPr>
              <a:t>Einbindung in die </a:t>
            </a:r>
            <a:r>
              <a:rPr lang="de-DE" sz="1600" b="1" dirty="0" err="1">
                <a:solidFill>
                  <a:srgbClr val="00305E"/>
                </a:solidFill>
              </a:rPr>
              <a:t>PrioBike</a:t>
            </a:r>
            <a:r>
              <a:rPr lang="de-DE" b="1" dirty="0"/>
              <a:t> App</a:t>
            </a:r>
          </a:p>
          <a:p>
            <a:pPr marL="681750" lvl="1" indent="-285750">
              <a:buFontTx/>
              <a:buChar char="-"/>
            </a:pPr>
            <a:r>
              <a:rPr lang="de-DE" dirty="0" err="1"/>
              <a:t>GeoJSON</a:t>
            </a:r>
            <a:endParaRPr lang="de-DE" dirty="0"/>
          </a:p>
          <a:p>
            <a:pPr marL="681750" lvl="1" indent="-285750">
              <a:buFontTx/>
              <a:buChar char="-"/>
            </a:pPr>
            <a:r>
              <a:rPr lang="de-DE" dirty="0"/>
              <a:t>WMS</a:t>
            </a:r>
          </a:p>
          <a:p>
            <a:pPr marL="681750" lvl="1" indent="-285750">
              <a:buFontTx/>
              <a:buChar char="-"/>
            </a:pPr>
            <a:r>
              <a:rPr lang="de-DE" dirty="0"/>
              <a:t>Kommunikation mit dem Server</a:t>
            </a:r>
          </a:p>
          <a:p>
            <a:endParaRPr lang="de-DE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6809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le 4">
            <a:extLst>
              <a:ext uri="{FF2B5EF4-FFF2-40B4-BE49-F238E27FC236}">
                <a16:creationId xmlns:a16="http://schemas.microsoft.com/office/drawing/2014/main" id="{12484059-D276-BA2A-17AA-A408FC1B04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7386265"/>
              </p:ext>
            </p:extLst>
          </p:nvPr>
        </p:nvGraphicFramePr>
        <p:xfrm>
          <a:off x="874712" y="1203960"/>
          <a:ext cx="10577730" cy="4450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10802">
                  <a:extLst>
                    <a:ext uri="{9D8B030D-6E8A-4147-A177-3AD203B41FA5}">
                      <a16:colId xmlns:a16="http://schemas.microsoft.com/office/drawing/2014/main" val="63872924"/>
                    </a:ext>
                  </a:extLst>
                </a:gridCol>
                <a:gridCol w="7166928">
                  <a:extLst>
                    <a:ext uri="{9D8B030D-6E8A-4147-A177-3AD203B41FA5}">
                      <a16:colId xmlns:a16="http://schemas.microsoft.com/office/drawing/2014/main" val="32194135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radfahrende_seit_jahresbeginn</a:t>
                      </a:r>
                      <a:endParaRPr lang="de-DE" sz="1600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Anzahl Radfahrender seit Beginn des Jahres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3811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b="1" i="1" dirty="0" err="1"/>
                        <a:t>tageslinie</a:t>
                      </a:r>
                      <a:endParaRPr lang="de-DE" b="1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Anzahl Radfahrender pro Stunde pro Tag (konfigurierbar)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1235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radfahrende_insgesamt</a:t>
                      </a:r>
                      <a:endParaRPr lang="de-DE" sz="1600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Anzahl Radfahrender seit Beginn der Zählung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2892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radfahrende_vorjahr</a:t>
                      </a:r>
                      <a:endParaRPr lang="de-DE" sz="1600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Anzahl Radfahrender im Vorjahr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52972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max_radfahrende_woche_jahr</a:t>
                      </a:r>
                      <a:endParaRPr lang="de-DE" sz="1600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Woche, mit den meisten Radfahrenden in diesem Jahr (+ Anzahl)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0593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/>
                        <a:t>typ</a:t>
                      </a:r>
                      <a:endParaRPr lang="de-DE" sz="1600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Typ der Zählstation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3988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link_download</a:t>
                      </a:r>
                      <a:endParaRPr lang="de-DE" sz="1600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Link zu Download dieser Daten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173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max_radfahrende_monat_jahr</a:t>
                      </a:r>
                      <a:endParaRPr lang="de-DE" sz="1600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/>
                        <a:t>Monat, mit den meisten Radfahrenden in diesem Jahr (+ Anzahl)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20237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in_betrieb_seit</a:t>
                      </a:r>
                      <a:endParaRPr lang="de-DE" sz="1600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Datum der Inbetriebnahme der Station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6826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max_radfahrende_tag_jahr</a:t>
                      </a:r>
                      <a:endParaRPr lang="de-DE" sz="1600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dirty="0"/>
                        <a:t>Tag, mit den meisten Radfahrenden in diesem Jahr (+ Anzahl)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912640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b="1" i="1" dirty="0" err="1"/>
                        <a:t>jahrgangslinie</a:t>
                      </a:r>
                      <a:endParaRPr lang="de-DE" b="1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Anzahl Radfahrender pro Woche in diesem Jahr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461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name</a:t>
                      </a:r>
                      <a:endParaRPr lang="de-DE" sz="1600" i="1" dirty="0"/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Name der Station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12150898"/>
                  </a:ext>
                </a:extLst>
              </a:tr>
            </a:tbl>
          </a:graphicData>
        </a:graphic>
      </p:graphicFrame>
      <p:sp>
        <p:nvSpPr>
          <p:cNvPr id="8" name="Titel 7">
            <a:extLst>
              <a:ext uri="{FF2B5EF4-FFF2-40B4-BE49-F238E27FC236}">
                <a16:creationId xmlns:a16="http://schemas.microsoft.com/office/drawing/2014/main" id="{FD279294-BB38-344F-6538-52E9FAA48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Fahrradzählstationen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wfs</a:t>
            </a:r>
            <a:r>
              <a:rPr lang="de-DE" sz="1200" b="0" dirty="0"/>
              <a:t>/</a:t>
            </a:r>
            <a:r>
              <a:rPr lang="de-DE" sz="1200" b="0" dirty="0" err="1"/>
              <a:t>bike_count.geojson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16064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D931DD-9E4A-DE69-178E-BA6CE215E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Bike &amp; Ride Stationen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wfs</a:t>
            </a:r>
            <a:r>
              <a:rPr lang="de-DE" sz="1200" b="0" dirty="0"/>
              <a:t>/</a:t>
            </a:r>
            <a:r>
              <a:rPr lang="de-DE" sz="1200" b="0" dirty="0" err="1"/>
              <a:t>bike_and_ride.geojson</a:t>
            </a:r>
            <a:endParaRPr lang="de-DE" dirty="0"/>
          </a:p>
        </p:txBody>
      </p:sp>
      <p:pic>
        <p:nvPicPr>
          <p:cNvPr id="6" name="Inhaltsplatzhalter 5" descr="Ein Bild, das Karte enthält.&#10;&#10;Automatisch generierte Beschreibung">
            <a:extLst>
              <a:ext uri="{FF2B5EF4-FFF2-40B4-BE49-F238E27FC236}">
                <a16:creationId xmlns:a16="http://schemas.microsoft.com/office/drawing/2014/main" id="{3840252C-2FBA-16A9-ACAD-45B52C351FAA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6615" y="1675166"/>
            <a:ext cx="6215620" cy="3507668"/>
          </a:xfr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DC43312-05A4-6EEF-DB55-AA8AC577A6C7}"/>
              </a:ext>
            </a:extLst>
          </p:cNvPr>
          <p:cNvSpPr txBox="1"/>
          <p:nvPr/>
        </p:nvSpPr>
        <p:spPr>
          <a:xfrm>
            <a:off x="874712" y="2003789"/>
            <a:ext cx="44271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b="1" dirty="0"/>
              <a:t>Geometrie</a:t>
            </a:r>
            <a:r>
              <a:rPr lang="de-DE" sz="1800" dirty="0"/>
              <a:t> Punkt</a:t>
            </a:r>
          </a:p>
          <a:p>
            <a:endParaRPr lang="de-DE" sz="1800" dirty="0"/>
          </a:p>
          <a:p>
            <a:r>
              <a:rPr lang="de-DE" sz="1800" b="1" dirty="0"/>
              <a:t>Quelle </a:t>
            </a:r>
            <a:r>
              <a:rPr lang="de-DE" altLang="de-DE" sz="1800" dirty="0" err="1"/>
              <a:t>HH_WFS_Bike_und_Ride</a:t>
            </a:r>
            <a:endParaRPr lang="de-DE" altLang="de-DE" sz="1800" dirty="0"/>
          </a:p>
          <a:p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altLang="de-DE" sz="1800" b="1" dirty="0">
                <a:latin typeface="Arial" panose="020B0604020202020204" pitchFamily="34" charset="0"/>
              </a:rPr>
              <a:t>Anzahl</a:t>
            </a:r>
            <a:r>
              <a:rPr lang="de-DE" altLang="de-DE" sz="1800" dirty="0">
                <a:latin typeface="Arial" panose="020B0604020202020204" pitchFamily="34" charset="0"/>
              </a:rPr>
              <a:t> ~ 1.300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7335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C6CED6-4B59-C78A-8E46-F8B600078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Bike &amp; Ride Stationen</a:t>
            </a:r>
            <a:br>
              <a:rPr lang="de-DE" dirty="0"/>
            </a:br>
            <a:r>
              <a:rPr lang="de-DE" sz="1400" b="0" dirty="0"/>
              <a:t>/</a:t>
            </a:r>
            <a:r>
              <a:rPr lang="de-DE" sz="1400" b="0" dirty="0" err="1"/>
              <a:t>data</a:t>
            </a:r>
            <a:r>
              <a:rPr lang="de-DE" sz="1400" b="0" dirty="0"/>
              <a:t>/</a:t>
            </a:r>
            <a:r>
              <a:rPr lang="de-DE" sz="1400" b="0" dirty="0" err="1"/>
              <a:t>generated</a:t>
            </a:r>
            <a:r>
              <a:rPr lang="de-DE" sz="1400" b="0" dirty="0"/>
              <a:t>/</a:t>
            </a:r>
            <a:r>
              <a:rPr lang="de-DE" sz="1400" b="0" dirty="0" err="1"/>
              <a:t>wfs</a:t>
            </a:r>
            <a:r>
              <a:rPr lang="de-DE" sz="1400" b="0" dirty="0"/>
              <a:t>/</a:t>
            </a:r>
            <a:r>
              <a:rPr lang="de-DE" sz="1400" b="0" dirty="0" err="1"/>
              <a:t>bike_and_ride.geojson</a:t>
            </a:r>
            <a:endParaRPr lang="de-DE" dirty="0"/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33EDB315-4EEC-5E5E-694C-9D14C0D4643D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823915728"/>
              </p:ext>
            </p:extLst>
          </p:nvPr>
        </p:nvGraphicFramePr>
        <p:xfrm>
          <a:off x="874713" y="1484313"/>
          <a:ext cx="10580686" cy="3708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30175">
                  <a:extLst>
                    <a:ext uri="{9D8B030D-6E8A-4147-A177-3AD203B41FA5}">
                      <a16:colId xmlns:a16="http://schemas.microsoft.com/office/drawing/2014/main" val="1927919891"/>
                    </a:ext>
                  </a:extLst>
                </a:gridCol>
                <a:gridCol w="6950511">
                  <a:extLst>
                    <a:ext uri="{9D8B030D-6E8A-4147-A177-3AD203B41FA5}">
                      <a16:colId xmlns:a16="http://schemas.microsoft.com/office/drawing/2014/main" val="32243249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800" b="1" i="1" dirty="0" err="1"/>
                        <a:t>haltestelle</a:t>
                      </a:r>
                      <a:endParaRPr lang="de-DE" sz="1800" b="1" i="1" dirty="0"/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800" dirty="0"/>
                        <a:t>Haltstelle die zu der B+R Anlage gehört</a:t>
                      </a:r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2876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i="1" dirty="0" err="1"/>
                        <a:t>symbol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652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i="1" dirty="0" err="1"/>
                        <a:t>adresse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Adresse der B+R Anlage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720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i="1" dirty="0" err="1"/>
                        <a:t>davon_nicht_ueberdachte_stellplaetze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Anzahl nicht überdachter Stellplätze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15300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i="1" dirty="0" err="1"/>
                        <a:t>davon_gesicherte_mietstellplaetze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Anzahl gesicherter Mietstellplätze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237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i="1" dirty="0"/>
                        <a:t>stand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Letzte Aktualisierung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434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i="1" dirty="0"/>
                        <a:t>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Email-Adresse für Kontakt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146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i="1" dirty="0" err="1"/>
                        <a:t>davon_ueberdachte_stellplaetze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Anzahl überdachter Stellplätze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72199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i="1" dirty="0" err="1"/>
                        <a:t>schliessfaecher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Anzahl Schließfächer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9736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i="1" dirty="0" err="1"/>
                        <a:t>internet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Internet Seite der B+R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1960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3719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D35FE1-4A58-2253-30D0-52C6BA8C2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Fahrradluftstationen/Fahrradladestationen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wfs</a:t>
            </a:r>
            <a:r>
              <a:rPr lang="de-DE" sz="1200" b="0" dirty="0"/>
              <a:t>/</a:t>
            </a:r>
            <a:r>
              <a:rPr lang="de-DE" sz="1200" b="0" dirty="0" err="1"/>
              <a:t>bike_air_station.geojson</a:t>
            </a:r>
            <a:endParaRPr lang="de-DE" sz="1200" dirty="0"/>
          </a:p>
        </p:txBody>
      </p:sp>
      <p:graphicFrame>
        <p:nvGraphicFramePr>
          <p:cNvPr id="3" name="Tabelle 4">
            <a:extLst>
              <a:ext uri="{FF2B5EF4-FFF2-40B4-BE49-F238E27FC236}">
                <a16:creationId xmlns:a16="http://schemas.microsoft.com/office/drawing/2014/main" id="{C9D46C6B-96FA-2E79-C17B-B729F4407A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3986445"/>
              </p:ext>
            </p:extLst>
          </p:nvPr>
        </p:nvGraphicFramePr>
        <p:xfrm>
          <a:off x="1149292" y="4066564"/>
          <a:ext cx="8138254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12691">
                  <a:extLst>
                    <a:ext uri="{9D8B030D-6E8A-4147-A177-3AD203B41FA5}">
                      <a16:colId xmlns:a16="http://schemas.microsoft.com/office/drawing/2014/main" val="2247393248"/>
                    </a:ext>
                  </a:extLst>
                </a:gridCol>
                <a:gridCol w="6225563">
                  <a:extLst>
                    <a:ext uri="{9D8B030D-6E8A-4147-A177-3AD203B41FA5}">
                      <a16:colId xmlns:a16="http://schemas.microsoft.com/office/drawing/2014/main" val="9427375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betreiber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Betreiber der Station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73515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 err="1"/>
                        <a:t>name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Name der Station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521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sz="1600" i="1" dirty="0"/>
                        <a:t>kontakt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Email / Telefonnummern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2277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altLang="de-DE" b="1" i="1" dirty="0" err="1"/>
                        <a:t>anmerkungen</a:t>
                      </a:r>
                      <a:endParaRPr lang="de-DE" b="1" i="1" dirty="0"/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Art der Pumpe, Anzahl Verfügbarer Ladestationen</a:t>
                      </a:r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109738"/>
                  </a:ext>
                </a:extLst>
              </a:tr>
            </a:tbl>
          </a:graphicData>
        </a:graphic>
      </p:graphicFrame>
      <p:sp>
        <p:nvSpPr>
          <p:cNvPr id="5" name="Textfeld 4">
            <a:extLst>
              <a:ext uri="{FF2B5EF4-FFF2-40B4-BE49-F238E27FC236}">
                <a16:creationId xmlns:a16="http://schemas.microsoft.com/office/drawing/2014/main" id="{DA949175-C7BC-EAE0-0B9A-F73096BAC955}"/>
              </a:ext>
            </a:extLst>
          </p:cNvPr>
          <p:cNvSpPr txBox="1"/>
          <p:nvPr/>
        </p:nvSpPr>
        <p:spPr>
          <a:xfrm>
            <a:off x="874712" y="3510468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/>
              <a:t>Attribute</a:t>
            </a:r>
            <a:endParaRPr lang="de-DE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E112131-B1F9-2DE5-6BBB-C37F50CF553F}"/>
              </a:ext>
            </a:extLst>
          </p:cNvPr>
          <p:cNvSpPr txBox="1"/>
          <p:nvPr/>
        </p:nvSpPr>
        <p:spPr>
          <a:xfrm>
            <a:off x="874712" y="1499291"/>
            <a:ext cx="4427130" cy="1726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b="1" dirty="0"/>
              <a:t>Geometrie</a:t>
            </a:r>
            <a:r>
              <a:rPr lang="de-DE" sz="1800" dirty="0"/>
              <a:t> Punkt</a:t>
            </a:r>
          </a:p>
          <a:p>
            <a:endParaRPr lang="de-DE" sz="1800" dirty="0"/>
          </a:p>
          <a:p>
            <a:r>
              <a:rPr lang="de-DE" sz="1800" b="1" dirty="0"/>
              <a:t>Quelle </a:t>
            </a:r>
            <a:r>
              <a:rPr lang="de-DE" altLang="de-DE" sz="1800" dirty="0" err="1"/>
              <a:t>HH_WFS_Fahrradluftstationen</a:t>
            </a:r>
            <a:endParaRPr lang="de-DE" altLang="de-DE" sz="1800" dirty="0"/>
          </a:p>
          <a:p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altLang="de-DE" sz="1800" b="1" dirty="0">
                <a:latin typeface="Arial" panose="020B0604020202020204" pitchFamily="34" charset="0"/>
              </a:rPr>
              <a:t>Anzahl</a:t>
            </a:r>
            <a:r>
              <a:rPr lang="de-DE" altLang="de-DE" sz="1800" dirty="0">
                <a:latin typeface="Arial" panose="020B0604020202020204" pitchFamily="34" charset="0"/>
              </a:rPr>
              <a:t> 49</a:t>
            </a:r>
            <a:endParaRPr kumimoji="0" lang="de-DE" altLang="de-DE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dirty="0"/>
              <a:t> </a:t>
            </a:r>
          </a:p>
        </p:txBody>
      </p:sp>
      <p:pic>
        <p:nvPicPr>
          <p:cNvPr id="7" name="Grafik 6" descr="Ein Bild, das Karte enthält.&#10;&#10;Automatisch generierte Beschreibung">
            <a:extLst>
              <a:ext uri="{FF2B5EF4-FFF2-40B4-BE49-F238E27FC236}">
                <a16:creationId xmlns:a16="http://schemas.microsoft.com/office/drawing/2014/main" id="{7E9ED4D2-670C-4E44-0B53-F894FF2DA0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671"/>
          <a:stretch/>
        </p:blipFill>
        <p:spPr>
          <a:xfrm>
            <a:off x="5961963" y="757465"/>
            <a:ext cx="5859923" cy="3581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808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0DA6D0-7FF9-BD5C-E91B-33A6695E2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00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de-DE" dirty="0"/>
              <a:t>Baustellen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wfs</a:t>
            </a:r>
            <a:r>
              <a:rPr lang="de-DE" sz="1200" b="0" dirty="0"/>
              <a:t>/</a:t>
            </a:r>
            <a:r>
              <a:rPr lang="de-DE" sz="1200" b="0" dirty="0" err="1"/>
              <a:t>construction_sides.geojson</a:t>
            </a:r>
            <a:endParaRPr lang="de-DE" dirty="0"/>
          </a:p>
        </p:txBody>
      </p:sp>
      <p:pic>
        <p:nvPicPr>
          <p:cNvPr id="8" name="Inhaltsplatzhalter 7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2017E6B-B7F0-D6AC-7555-FF8F95CD2C9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802" y="1643317"/>
            <a:ext cx="6788597" cy="3721785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E81940D-4BCE-2805-A15F-DC9137CB9CD9}"/>
              </a:ext>
            </a:extLst>
          </p:cNvPr>
          <p:cNvSpPr txBox="1"/>
          <p:nvPr/>
        </p:nvSpPr>
        <p:spPr>
          <a:xfrm>
            <a:off x="874711" y="1289567"/>
            <a:ext cx="4427130" cy="1726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b="1" dirty="0"/>
              <a:t>Geometrie</a:t>
            </a:r>
            <a:r>
              <a:rPr lang="de-DE" sz="1800" dirty="0"/>
              <a:t> Punkt</a:t>
            </a:r>
          </a:p>
          <a:p>
            <a:endParaRPr lang="de-DE" sz="1800" dirty="0"/>
          </a:p>
          <a:p>
            <a:r>
              <a:rPr lang="de-DE" sz="1800" b="1" dirty="0"/>
              <a:t>Quelle </a:t>
            </a:r>
            <a:r>
              <a:rPr lang="de-DE" altLang="de-DE" sz="1800" dirty="0" err="1"/>
              <a:t>HH_WFS_Baustellen</a:t>
            </a:r>
            <a:endParaRPr lang="de-DE" altLang="de-DE" sz="1800" dirty="0"/>
          </a:p>
          <a:p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altLang="de-DE" sz="1800" b="1" dirty="0">
                <a:latin typeface="Arial" panose="020B0604020202020204" pitchFamily="34" charset="0"/>
              </a:rPr>
              <a:t>Anzahl</a:t>
            </a:r>
            <a:r>
              <a:rPr lang="de-DE" altLang="de-DE" sz="1800" dirty="0">
                <a:latin typeface="Arial" panose="020B0604020202020204" pitchFamily="34" charset="0"/>
              </a:rPr>
              <a:t> Variabel</a:t>
            </a:r>
            <a:endParaRPr kumimoji="0" lang="de-DE" altLang="de-DE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556345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0DA6D0-7FF9-BD5C-E91B-33A6695E2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00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de-DE" dirty="0"/>
              <a:t>Baustellen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wfs</a:t>
            </a:r>
            <a:r>
              <a:rPr lang="de-DE" sz="1200" b="0" dirty="0"/>
              <a:t>/</a:t>
            </a:r>
            <a:r>
              <a:rPr lang="de-DE" sz="1200" b="0" dirty="0" err="1"/>
              <a:t>construction_sides.geojson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C45CB97-271C-D30C-6724-74DD96CC32F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/>
          <a:srcRect l="1345" t="20042" r="78372" b="32926"/>
          <a:stretch/>
        </p:blipFill>
        <p:spPr bwMode="auto">
          <a:xfrm>
            <a:off x="3051111" y="1294534"/>
            <a:ext cx="5921986" cy="4119642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5632806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608658-E898-A650-4917-02F8FAC75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Verkehr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wfs</a:t>
            </a:r>
            <a:r>
              <a:rPr lang="de-DE" sz="1200" b="0" dirty="0"/>
              <a:t>/</a:t>
            </a:r>
            <a:r>
              <a:rPr lang="de-DE" sz="1200" b="0" dirty="0" err="1"/>
              <a:t>traffic.geojson</a:t>
            </a:r>
            <a:endParaRPr lang="de-DE" dirty="0"/>
          </a:p>
        </p:txBody>
      </p:sp>
      <p:graphicFrame>
        <p:nvGraphicFramePr>
          <p:cNvPr id="8" name="Tabelle 8">
            <a:extLst>
              <a:ext uri="{FF2B5EF4-FFF2-40B4-BE49-F238E27FC236}">
                <a16:creationId xmlns:a16="http://schemas.microsoft.com/office/drawing/2014/main" id="{A1461C7A-0B94-0EE8-BAA2-08A6555024A4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328940751"/>
              </p:ext>
            </p:extLst>
          </p:nvPr>
        </p:nvGraphicFramePr>
        <p:xfrm>
          <a:off x="1235438" y="4232445"/>
          <a:ext cx="10580686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29216">
                  <a:extLst>
                    <a:ext uri="{9D8B030D-6E8A-4147-A177-3AD203B41FA5}">
                      <a16:colId xmlns:a16="http://schemas.microsoft.com/office/drawing/2014/main" val="3831445643"/>
                    </a:ext>
                  </a:extLst>
                </a:gridCol>
                <a:gridCol w="8351470">
                  <a:extLst>
                    <a:ext uri="{9D8B030D-6E8A-4147-A177-3AD203B41FA5}">
                      <a16:colId xmlns:a16="http://schemas.microsoft.com/office/drawing/2014/main" val="12197088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600" i="1" dirty="0" err="1"/>
                        <a:t>Strassenklasse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Art der Straße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1870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600" i="1" dirty="0" err="1"/>
                        <a:t>Zeitstempel_utc</a:t>
                      </a:r>
                      <a:endParaRPr lang="de-DE" sz="160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600" dirty="0"/>
                        <a:t>Zeitstempel in UTC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614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i="1" dirty="0"/>
                        <a:t>Zustandsklasse</a:t>
                      </a:r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Auslastung der Straße</a:t>
                      </a:r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9432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b="1" i="1" dirty="0" err="1"/>
                        <a:t>zeitstempel</a:t>
                      </a:r>
                      <a:endParaRPr lang="de-DE" b="1" i="1" dirty="0"/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Zeitstempel in CET/CEST</a:t>
                      </a:r>
                    </a:p>
                  </a:txBody>
                  <a:tcPr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7975802"/>
                  </a:ext>
                </a:extLst>
              </a:tr>
            </a:tbl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D99AF6BB-495D-EFE1-3969-EE8B13D8DE48}"/>
              </a:ext>
            </a:extLst>
          </p:cNvPr>
          <p:cNvSpPr txBox="1"/>
          <p:nvPr/>
        </p:nvSpPr>
        <p:spPr>
          <a:xfrm>
            <a:off x="874711" y="1289567"/>
            <a:ext cx="4427130" cy="1726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b="1" dirty="0"/>
              <a:t>Geometrie</a:t>
            </a:r>
            <a:r>
              <a:rPr lang="de-DE" sz="1800" dirty="0"/>
              <a:t> Polylinie</a:t>
            </a:r>
          </a:p>
          <a:p>
            <a:endParaRPr lang="de-DE" sz="1800" dirty="0"/>
          </a:p>
          <a:p>
            <a:r>
              <a:rPr lang="de-DE" sz="1800" b="1" dirty="0"/>
              <a:t>Quelle </a:t>
            </a:r>
            <a:r>
              <a:rPr lang="de-DE" altLang="de-DE" sz="1800" dirty="0" err="1"/>
              <a:t>HH_WFS_Verkehrslage</a:t>
            </a:r>
            <a:endParaRPr lang="de-DE" altLang="de-DE" sz="1800" dirty="0"/>
          </a:p>
          <a:p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altLang="de-DE" sz="1800" b="1" dirty="0">
                <a:latin typeface="Arial" panose="020B0604020202020204" pitchFamily="34" charset="0"/>
              </a:rPr>
              <a:t>Anzahl</a:t>
            </a:r>
            <a:r>
              <a:rPr lang="de-DE" altLang="de-DE" sz="1800" dirty="0">
                <a:latin typeface="Arial" panose="020B0604020202020204" pitchFamily="34" charset="0"/>
              </a:rPr>
              <a:t> Variabel</a:t>
            </a:r>
            <a:endParaRPr kumimoji="0" lang="de-DE" altLang="de-DE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r>
              <a:rPr lang="de-DE" dirty="0"/>
              <a:t> </a:t>
            </a:r>
          </a:p>
        </p:txBody>
      </p:sp>
      <p:pic>
        <p:nvPicPr>
          <p:cNvPr id="6" name="Inhaltsplatzhalter 4" descr="Ein Bild, das Karte enthält.&#10;&#10;Automatisch generierte Beschreibung">
            <a:extLst>
              <a:ext uri="{FF2B5EF4-FFF2-40B4-BE49-F238E27FC236}">
                <a16:creationId xmlns:a16="http://schemas.microsoft.com/office/drawing/2014/main" id="{0A620E34-8A42-3A4F-8617-B0D2DB3D9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473" y="427826"/>
            <a:ext cx="6173668" cy="3569226"/>
          </a:xfrm>
          <a:prstGeom prst="rect">
            <a:avLst/>
          </a:prstGeom>
          <a:ln>
            <a:noFill/>
          </a:ln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A2D6F4D1-75CA-730A-2E93-B4E635B0EB5F}"/>
              </a:ext>
            </a:extLst>
          </p:cNvPr>
          <p:cNvSpPr txBox="1"/>
          <p:nvPr/>
        </p:nvSpPr>
        <p:spPr>
          <a:xfrm>
            <a:off x="874712" y="3745417"/>
            <a:ext cx="12554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/>
              <a:t>Attribute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32934255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A27803-33EF-6569-49E4-689AFD0EE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Multi-</a:t>
            </a:r>
            <a:r>
              <a:rPr lang="de-DE" dirty="0" err="1"/>
              <a:t>Criteria</a:t>
            </a:r>
            <a:r>
              <a:rPr lang="de-DE" dirty="0"/>
              <a:t> </a:t>
            </a:r>
            <a:r>
              <a:rPr lang="de-DE" dirty="0" err="1"/>
              <a:t>Decision</a:t>
            </a:r>
            <a:r>
              <a:rPr lang="de-DE" dirty="0"/>
              <a:t> Analysis</a:t>
            </a:r>
            <a:br>
              <a:rPr lang="de-DE" dirty="0"/>
            </a:br>
            <a:r>
              <a:rPr lang="de-DE" b="0" dirty="0"/>
              <a:t>Ermittlung von Unfallschwerpunkten in Hamburg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5081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57854E-2087-673C-0736-B3C5EDE8D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Kriterien/Daten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F6EE91F-4320-0160-9150-5357B5EC3B6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030075"/>
            <a:ext cx="10580688" cy="4950227"/>
          </a:xfrm>
        </p:spPr>
        <p:txBody>
          <a:bodyPr/>
          <a:lstStyle/>
          <a:p>
            <a:r>
              <a:rPr lang="de-DE" b="1" dirty="0"/>
              <a:t>Suchbereich </a:t>
            </a:r>
            <a:r>
              <a:rPr lang="de-DE" dirty="0"/>
              <a:t>Hamburg</a:t>
            </a:r>
          </a:p>
          <a:p>
            <a:r>
              <a:rPr lang="de-DE" b="1" dirty="0"/>
              <a:t>Kriterien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Anzahl der Unfälle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Schwere der Unfälle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Dichte der Unfälle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Stärke des Verkehrs</a:t>
            </a:r>
          </a:p>
          <a:p>
            <a:r>
              <a:rPr lang="de-DE" b="1" dirty="0"/>
              <a:t>Unfälle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Quelle </a:t>
            </a:r>
            <a:r>
              <a:rPr lang="de-DE" dirty="0">
                <a:hlinkClick r:id="rId2"/>
              </a:rPr>
              <a:t>https://unfallatlas.statistikportal.de/</a:t>
            </a:r>
            <a:endParaRPr lang="de-DE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Beteiligte Verkehrsteilnehmer, Schwere des Unfalls</a:t>
            </a:r>
          </a:p>
          <a:p>
            <a:r>
              <a:rPr lang="de-DE" b="1" dirty="0"/>
              <a:t>Straßen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Quelle OpenStreetMap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Art der Straße (viel befahrene Straßen)</a:t>
            </a:r>
          </a:p>
          <a:p>
            <a:r>
              <a:rPr lang="de-DE" b="1" dirty="0"/>
              <a:t>Verwaltungsgrenzen Hamburg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altLang="de-DE" dirty="0">
                <a:hlinkClick r:id="rId3"/>
              </a:rPr>
              <a:t>http://opendatalab.de/projects/geojson-utilities/</a:t>
            </a:r>
            <a:endParaRPr lang="de-DE" altLang="de-DE" dirty="0"/>
          </a:p>
          <a:p>
            <a:pPr lvl="1" indent="0">
              <a:buNone/>
            </a:pPr>
            <a:endParaRPr lang="de-DE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13239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D2EF9F-35D3-9A48-E9E4-01ADF1BDC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66A1F4-3A33-CDA1-27EF-5EAE5C491AE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altLang="de-DE" b="1" dirty="0"/>
              <a:t>Skript	</a:t>
            </a:r>
            <a:r>
              <a:rPr lang="de-DE" altLang="de-DE" dirty="0"/>
              <a:t>generate_accident_black_spots.py</a:t>
            </a:r>
          </a:p>
          <a:p>
            <a:endParaRPr lang="de-DE" alt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altLang="de-DE" dirty="0"/>
              <a:t>Führt bei Bedarf Download aus (</a:t>
            </a:r>
            <a:r>
              <a:rPr lang="de-DE" altLang="de-DE" dirty="0" err="1"/>
              <a:t>get_accidents</a:t>
            </a:r>
            <a:r>
              <a:rPr lang="de-DE" altLang="de-DE" dirty="0"/>
              <a:t> Funktion) (~ 15-20 Minuten)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altLang="de-DE" dirty="0"/>
              <a:t>Alle Scores und Variablen sind konfigurierbar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altLang="de-DE" dirty="0"/>
              <a:t>Ausführungszeit Berechnung ~2 Minuten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altLang="de-DE" dirty="0"/>
              <a:t>Beliebig erweiterbar auf andere Gebiete (benötigt neue Straßendaten &amp; Boundary)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alt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0157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D9911D-FFBA-8FE5-C4CF-B5C189C8B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Begriffe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AE061A-8B9B-628B-1B9C-E89276E092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1" dirty="0"/>
              <a:t>Feature</a:t>
            </a:r>
            <a:r>
              <a:rPr lang="de-DE" dirty="0"/>
              <a:t> … Geoobjekt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Abstrahiertes Objekt der realen Welt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Immer ein </a:t>
            </a:r>
            <a:r>
              <a:rPr lang="de-DE" i="1" dirty="0"/>
              <a:t>Geometrie</a:t>
            </a:r>
            <a:r>
              <a:rPr lang="de-DE" dirty="0"/>
              <a:t> Attribut (Punkt, Polylinie, Polygon, …)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Zusätzlich nicht-räumliche Attribute (Fachdaten wie Farbe, Name, Anzahl, …)</a:t>
            </a:r>
          </a:p>
          <a:p>
            <a:pPr lvl="1" indent="0">
              <a:buNone/>
            </a:pPr>
            <a:endParaRPr lang="de-DE" dirty="0"/>
          </a:p>
          <a:p>
            <a:r>
              <a:rPr lang="de-DE" b="1" dirty="0"/>
              <a:t>Feature Class </a:t>
            </a:r>
            <a:r>
              <a:rPr lang="de-DE" dirty="0"/>
              <a:t>… Sammlung von Features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Selbe räumliche Repräsentation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Gemeinsame Attribute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In </a:t>
            </a:r>
            <a:r>
              <a:rPr lang="de-DE" dirty="0" err="1"/>
              <a:t>GeoJSON</a:t>
            </a:r>
            <a:r>
              <a:rPr lang="de-DE" dirty="0"/>
              <a:t> „</a:t>
            </a:r>
            <a:r>
              <a:rPr lang="de-DE" i="1" dirty="0" err="1"/>
              <a:t>FeatureCollection</a:t>
            </a:r>
            <a:r>
              <a:rPr lang="de-DE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8637147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25FC46-1A52-7A14-E031-ABAC20766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  <a:br>
              <a:rPr lang="de-DE" dirty="0"/>
            </a:br>
            <a:r>
              <a:rPr lang="de-DE" b="0" dirty="0"/>
              <a:t>Unfalldaten herunterladen</a:t>
            </a:r>
            <a:endParaRPr lang="de-DE" dirty="0"/>
          </a:p>
        </p:txBody>
      </p:sp>
      <p:pic>
        <p:nvPicPr>
          <p:cNvPr id="5" name="Inhaltsplatzhalter 4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0C0BD580-FFE2-B87E-E60F-FA287E69954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083" y="1484313"/>
            <a:ext cx="8163946" cy="4344987"/>
          </a:xfrm>
        </p:spPr>
      </p:pic>
    </p:spTree>
    <p:extLst>
      <p:ext uri="{BB962C8B-B14F-4D97-AF65-F5344CB8AC3E}">
        <p14:creationId xmlns:p14="http://schemas.microsoft.com/office/powerpoint/2010/main" val="7262418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25FC46-1A52-7A14-E031-ABAC20766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  <a:br>
              <a:rPr lang="de-DE" dirty="0"/>
            </a:br>
            <a:r>
              <a:rPr lang="de-DE" b="0" dirty="0"/>
              <a:t>Grenzen von Hamburg</a:t>
            </a:r>
            <a:endParaRPr lang="de-DE" dirty="0"/>
          </a:p>
        </p:txBody>
      </p:sp>
      <p:pic>
        <p:nvPicPr>
          <p:cNvPr id="7" name="Inhaltsplatzhalter 6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EEC7E872-6084-7CFE-3AE7-55F1F3F2C691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454" y="1484313"/>
            <a:ext cx="8187205" cy="4344987"/>
          </a:xfrm>
        </p:spPr>
      </p:pic>
    </p:spTree>
    <p:extLst>
      <p:ext uri="{BB962C8B-B14F-4D97-AF65-F5344CB8AC3E}">
        <p14:creationId xmlns:p14="http://schemas.microsoft.com/office/powerpoint/2010/main" val="1147467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25FC46-1A52-7A14-E031-ABAC20766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  <a:br>
              <a:rPr lang="de-DE" dirty="0"/>
            </a:br>
            <a:r>
              <a:rPr lang="de-DE" b="0" dirty="0"/>
              <a:t>Grenzen von Hamburg</a:t>
            </a:r>
            <a:endParaRPr lang="de-DE" dirty="0"/>
          </a:p>
        </p:txBody>
      </p:sp>
      <p:pic>
        <p:nvPicPr>
          <p:cNvPr id="9" name="Inhaltsplatzhalter 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118C0A6F-EF07-ADFD-E5A0-56321BF868F8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9166" y="1484313"/>
            <a:ext cx="6871780" cy="4344987"/>
          </a:xfrm>
        </p:spPr>
      </p:pic>
    </p:spTree>
    <p:extLst>
      <p:ext uri="{BB962C8B-B14F-4D97-AF65-F5344CB8AC3E}">
        <p14:creationId xmlns:p14="http://schemas.microsoft.com/office/powerpoint/2010/main" val="42121529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25FC46-1A52-7A14-E031-ABAC20766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  <a:br>
              <a:rPr lang="de-DE" dirty="0"/>
            </a:br>
            <a:r>
              <a:rPr lang="de-DE" b="0" dirty="0"/>
              <a:t>Puffern von Punktdaten zur „Gruppierung“</a:t>
            </a:r>
            <a:endParaRPr lang="de-DE" dirty="0"/>
          </a:p>
        </p:txBody>
      </p:sp>
      <p:pic>
        <p:nvPicPr>
          <p:cNvPr id="7" name="Inhaltsplatzhalter 6" descr="Ein Bild, das Karte enthält.&#10;&#10;Automatisch generierte Beschreibung">
            <a:extLst>
              <a:ext uri="{FF2B5EF4-FFF2-40B4-BE49-F238E27FC236}">
                <a16:creationId xmlns:a16="http://schemas.microsoft.com/office/drawing/2014/main" id="{57F000F8-E8A9-B55A-4A60-DFE3AFD941C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679" y="1484313"/>
            <a:ext cx="8164755" cy="4344987"/>
          </a:xfrm>
        </p:spPr>
      </p:pic>
    </p:spTree>
    <p:extLst>
      <p:ext uri="{BB962C8B-B14F-4D97-AF65-F5344CB8AC3E}">
        <p14:creationId xmlns:p14="http://schemas.microsoft.com/office/powerpoint/2010/main" val="27007549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25FC46-1A52-7A14-E031-ABAC20766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  <a:br>
              <a:rPr lang="de-DE" dirty="0"/>
            </a:br>
            <a:r>
              <a:rPr lang="de-DE" b="0" dirty="0"/>
              <a:t>Zusammenführen überlappender Puffer (</a:t>
            </a:r>
            <a:r>
              <a:rPr lang="de-DE" b="0" dirty="0" err="1"/>
              <a:t>Dissolve</a:t>
            </a:r>
            <a:r>
              <a:rPr lang="de-DE" b="0" dirty="0"/>
              <a:t>)</a:t>
            </a:r>
            <a:endParaRPr lang="de-DE" dirty="0"/>
          </a:p>
        </p:txBody>
      </p:sp>
      <p:pic>
        <p:nvPicPr>
          <p:cNvPr id="6" name="Inhaltsplatzhalter 5" descr="Ein Bild, das Karte enthält.&#10;&#10;Automatisch generierte Beschreibung">
            <a:extLst>
              <a:ext uri="{FF2B5EF4-FFF2-40B4-BE49-F238E27FC236}">
                <a16:creationId xmlns:a16="http://schemas.microsoft.com/office/drawing/2014/main" id="{4F0A2222-4FEB-F1E2-580D-56879EDC13B3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763" y="1484313"/>
            <a:ext cx="8196587" cy="4344987"/>
          </a:xfrm>
        </p:spPr>
      </p:pic>
    </p:spTree>
    <p:extLst>
      <p:ext uri="{BB962C8B-B14F-4D97-AF65-F5344CB8AC3E}">
        <p14:creationId xmlns:p14="http://schemas.microsoft.com/office/powerpoint/2010/main" val="22774266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25FC46-1A52-7A14-E031-ABAC20766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  <a:br>
              <a:rPr lang="de-DE" dirty="0"/>
            </a:br>
            <a:r>
              <a:rPr lang="de-DE" b="0" dirty="0"/>
              <a:t>Straßendaten (gefiltert nach Hauptverkehrsadern)</a:t>
            </a:r>
            <a:endParaRPr lang="de-DE" dirty="0"/>
          </a:p>
        </p:txBody>
      </p:sp>
      <p:pic>
        <p:nvPicPr>
          <p:cNvPr id="7" name="Inhaltsplatzhalter 6" descr="Ein Bild, das Karte enthält.&#10;&#10;Automatisch generierte Beschreibung">
            <a:extLst>
              <a:ext uri="{FF2B5EF4-FFF2-40B4-BE49-F238E27FC236}">
                <a16:creationId xmlns:a16="http://schemas.microsoft.com/office/drawing/2014/main" id="{115661CE-9A79-DFFA-FF81-D96A2F99E22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273" y="1484313"/>
            <a:ext cx="7207566" cy="4344987"/>
          </a:xfrm>
        </p:spPr>
      </p:pic>
    </p:spTree>
    <p:extLst>
      <p:ext uri="{BB962C8B-B14F-4D97-AF65-F5344CB8AC3E}">
        <p14:creationId xmlns:p14="http://schemas.microsoft.com/office/powerpoint/2010/main" val="9605624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D4842-B571-41F8-45F6-FF4F18C2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  <a:br>
              <a:rPr lang="de-DE" dirty="0"/>
            </a:br>
            <a:r>
              <a:rPr lang="de-DE" b="0" dirty="0"/>
              <a:t>Score Berechnung Straßen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D28BD9-6BA9-43A8-C2AF-746B4F07D7B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Verschneiden von Straßen mit Unfallpufferobjekte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Motorway</a:t>
            </a:r>
            <a:r>
              <a:rPr lang="de-DE" dirty="0"/>
              <a:t> … 1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Primary </a:t>
            </a:r>
            <a:r>
              <a:rPr lang="de-DE" dirty="0" err="1"/>
              <a:t>road</a:t>
            </a:r>
            <a:r>
              <a:rPr lang="de-DE" dirty="0"/>
              <a:t> … 1.2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Secondary</a:t>
            </a:r>
            <a:r>
              <a:rPr lang="de-DE" dirty="0"/>
              <a:t> </a:t>
            </a:r>
            <a:r>
              <a:rPr lang="de-DE" dirty="0" err="1"/>
              <a:t>road</a:t>
            </a:r>
            <a:r>
              <a:rPr lang="de-DE" dirty="0"/>
              <a:t> … 1.5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Keine … 2</a:t>
            </a:r>
          </a:p>
          <a:p>
            <a:endParaRPr lang="de-DE" b="1" dirty="0"/>
          </a:p>
          <a:p>
            <a:r>
              <a:rPr lang="de-DE" b="1" dirty="0" err="1"/>
              <a:t>score_road</a:t>
            </a:r>
            <a:endParaRPr lang="de-DE" b="1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Maximum Wert der verschnittenen Straßen</a:t>
            </a:r>
          </a:p>
        </p:txBody>
      </p:sp>
    </p:spTree>
    <p:extLst>
      <p:ext uri="{BB962C8B-B14F-4D97-AF65-F5344CB8AC3E}">
        <p14:creationId xmlns:p14="http://schemas.microsoft.com/office/powerpoint/2010/main" val="27500678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D4842-B571-41F8-45F6-FF4F18C2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  <a:br>
              <a:rPr lang="de-DE" dirty="0"/>
            </a:br>
            <a:r>
              <a:rPr lang="de-DE" b="0" dirty="0"/>
              <a:t>Score Berechnung Dichte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D28BD9-6BA9-43A8-C2AF-746B4F07D7B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de-DE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Referenzwert: Radius Buffer * 3.1415</a:t>
            </a:r>
          </a:p>
          <a:p>
            <a:endParaRPr lang="de-DE" sz="2000" dirty="0"/>
          </a:p>
          <a:p>
            <a:r>
              <a:rPr lang="de-DE" sz="2000" b="1" dirty="0" err="1"/>
              <a:t>score_area</a:t>
            </a:r>
            <a:endParaRPr lang="de-DE" sz="2000" b="1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sz="2000" dirty="0"/>
              <a:t>Referenzwert – (Fläche Unfallpuffer / Anzahl Unfall)</a:t>
            </a:r>
          </a:p>
        </p:txBody>
      </p:sp>
    </p:spTree>
    <p:extLst>
      <p:ext uri="{BB962C8B-B14F-4D97-AF65-F5344CB8AC3E}">
        <p14:creationId xmlns:p14="http://schemas.microsoft.com/office/powerpoint/2010/main" val="20254531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5D4842-B571-41F8-45F6-FF4F18C2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Vorgehensweise</a:t>
            </a:r>
            <a:br>
              <a:rPr lang="de-DE" dirty="0"/>
            </a:br>
            <a:r>
              <a:rPr lang="de-DE" b="0" dirty="0"/>
              <a:t>Score Berechnung Verletzlichkeit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ED28BD9-6BA9-43A8-C2AF-746B4F07D7B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Verschneiden von Unfalldaten mit Unfallpufferobjekte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Leichtverletzte … 1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Schwerverletzte … 2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Tote … 3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r>
              <a:rPr lang="de-DE" sz="1800" b="1" dirty="0" err="1"/>
              <a:t>score_vulnerabilty</a:t>
            </a:r>
            <a:endParaRPr lang="de-DE" sz="1800" b="1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Summe Schwere Unfall / Anzahl Unfälle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53428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19B033-453B-DB13-A903-2498EC128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Ergebnis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199DD0-EAB6-2A2F-C1AB-58C8F20EE42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sz="1800" b="1" dirty="0" err="1"/>
              <a:t>total_score</a:t>
            </a:r>
            <a:endParaRPr lang="de-DE" sz="1800" b="1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sz="1800" dirty="0" err="1"/>
              <a:t>score_road</a:t>
            </a:r>
            <a:r>
              <a:rPr lang="de-DE" sz="1800" dirty="0"/>
              <a:t> * </a:t>
            </a:r>
            <a:r>
              <a:rPr lang="de-DE" sz="1800" dirty="0" err="1"/>
              <a:t>score_vulnerabilty</a:t>
            </a:r>
            <a:r>
              <a:rPr lang="de-DE" sz="1800" dirty="0"/>
              <a:t> * </a:t>
            </a:r>
            <a:r>
              <a:rPr lang="de-DE" sz="1800" dirty="0" err="1"/>
              <a:t>score_area</a:t>
            </a:r>
            <a:endParaRPr lang="de-DE" sz="1800" dirty="0"/>
          </a:p>
          <a:p>
            <a:endParaRPr lang="de-DE" sz="1800" dirty="0"/>
          </a:p>
          <a:p>
            <a:r>
              <a:rPr lang="de-DE" sz="1800" dirty="0"/>
              <a:t>Score kann nicht in mit anderen Scores verglichen werden: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Extremer Unfallschwerpunkt würde alle anderen validen Unfallschwerpunkte „klein“ wirken lassen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Fester Grenzwert</a:t>
            </a:r>
          </a:p>
          <a:p>
            <a:endParaRPr lang="de-DE" sz="1800" dirty="0"/>
          </a:p>
          <a:p>
            <a:r>
              <a:rPr lang="de-DE" sz="1800" dirty="0"/>
              <a:t>= </a:t>
            </a:r>
            <a:r>
              <a:rPr lang="de-DE" sz="1800" b="1" dirty="0"/>
              <a:t>6 Unfallschwerpunkte</a:t>
            </a:r>
          </a:p>
        </p:txBody>
      </p:sp>
    </p:spTree>
    <p:extLst>
      <p:ext uri="{BB962C8B-B14F-4D97-AF65-F5344CB8AC3E}">
        <p14:creationId xmlns:p14="http://schemas.microsoft.com/office/powerpoint/2010/main" val="1920683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469EAE-D418-0E5F-3694-A93D0EB23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OpenStreetMap</a:t>
            </a:r>
          </a:p>
        </p:txBody>
      </p:sp>
    </p:spTree>
    <p:extLst>
      <p:ext uri="{BB962C8B-B14F-4D97-AF65-F5344CB8AC3E}">
        <p14:creationId xmlns:p14="http://schemas.microsoft.com/office/powerpoint/2010/main" val="12902569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6B5634-7C58-A0C2-9D3C-EC29AB69C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DBE6CA6-7AF7-C7FF-3071-C62E9BE88CA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252" y="-173707"/>
            <a:ext cx="5896268" cy="3790950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E386E7C-BFAA-7D89-0B5F-E1D6AB49F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258" y="3534497"/>
            <a:ext cx="6176821" cy="345876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6463107C-B3B5-6121-C652-1300439FF7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8658" y="788671"/>
            <a:ext cx="4974415" cy="305817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FCD72FA-2586-686D-05BB-3A753C27FB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53" y="3838541"/>
            <a:ext cx="3591608" cy="244544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C7E55DF-772B-F647-5BA4-946104A76E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2667" y="421583"/>
            <a:ext cx="4158481" cy="291978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9277A9F0-3D40-51BB-0A4D-B9834DDCAF9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3924" y="3227068"/>
            <a:ext cx="4005705" cy="2752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6431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D0A7A96-93DE-4394-F451-6AC0E8211B6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25" y="2339975"/>
            <a:ext cx="5416550" cy="2632075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92F91A3-9BC1-9FED-209A-AD20404A30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113" y="2339975"/>
            <a:ext cx="5092700" cy="263207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EB46396-6C3A-F059-F428-8C2B331DB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712" y="346075"/>
            <a:ext cx="10580687" cy="684000"/>
          </a:xfrm>
        </p:spPr>
        <p:txBody>
          <a:bodyPr anchor="t">
            <a:normAutofit fontScale="90000"/>
          </a:bodyPr>
          <a:lstStyle/>
          <a:p>
            <a:r>
              <a:rPr lang="de-DE" dirty="0"/>
              <a:t>Diskussion</a:t>
            </a:r>
            <a:br>
              <a:rPr lang="de-DE" dirty="0"/>
            </a:br>
            <a:r>
              <a:rPr lang="de-DE" b="0" dirty="0"/>
              <a:t>Reicht pure Anzahl der Unfälle nicht aus?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33CB8B8-96A3-0F3A-ABEA-08814B73CF2F}"/>
              </a:ext>
            </a:extLst>
          </p:cNvPr>
          <p:cNvSpPr txBox="1"/>
          <p:nvPr/>
        </p:nvSpPr>
        <p:spPr>
          <a:xfrm>
            <a:off x="2575355" y="1695068"/>
            <a:ext cx="2012089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11 Unfälle</a:t>
            </a:r>
          </a:p>
          <a:p>
            <a:pPr algn="ctr"/>
            <a:r>
              <a:rPr lang="de-DE" dirty="0"/>
              <a:t>Unfallschwerpunkt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FFF2C20-D45D-5186-A58A-69DB7EBBE9A1}"/>
              </a:ext>
            </a:extLst>
          </p:cNvPr>
          <p:cNvSpPr txBox="1"/>
          <p:nvPr/>
        </p:nvSpPr>
        <p:spPr>
          <a:xfrm>
            <a:off x="7660968" y="1695067"/>
            <a:ext cx="2492990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16 Unfälle</a:t>
            </a:r>
          </a:p>
          <a:p>
            <a:pPr algn="ctr"/>
            <a:r>
              <a:rPr lang="de-DE" dirty="0"/>
              <a:t>Kein Unfallschwerpunkt</a:t>
            </a:r>
          </a:p>
        </p:txBody>
      </p:sp>
    </p:spTree>
    <p:extLst>
      <p:ext uri="{BB962C8B-B14F-4D97-AF65-F5344CB8AC3E}">
        <p14:creationId xmlns:p14="http://schemas.microsoft.com/office/powerpoint/2010/main" val="7997820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3A565E-77D4-793B-C640-B3F30FD84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Einbindung in die App</a:t>
            </a:r>
            <a:br>
              <a:rPr lang="de-DE" dirty="0"/>
            </a:br>
            <a:r>
              <a:rPr lang="de-DE" b="0" dirty="0" err="1"/>
              <a:t>Mapbox</a:t>
            </a:r>
            <a:r>
              <a:rPr lang="de-DE" b="0" dirty="0"/>
              <a:t> GL, </a:t>
            </a:r>
            <a:r>
              <a:rPr lang="de-DE" b="0" dirty="0" err="1"/>
              <a:t>PostGIS</a:t>
            </a:r>
            <a:r>
              <a:rPr lang="de-DE" b="0" dirty="0"/>
              <a:t>, </a:t>
            </a:r>
            <a:r>
              <a:rPr lang="de-DE" b="0" dirty="0" err="1"/>
              <a:t>GeoServer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1636044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F3959A-49FD-A673-690F-5FA88038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Einbindung von </a:t>
            </a:r>
            <a:r>
              <a:rPr lang="de-DE" dirty="0" err="1"/>
              <a:t>GeoJSON</a:t>
            </a:r>
            <a:br>
              <a:rPr lang="de-DE" dirty="0"/>
            </a:br>
            <a:r>
              <a:rPr lang="de-DE" b="0" dirty="0"/>
              <a:t>Flutter </a:t>
            </a:r>
            <a:r>
              <a:rPr lang="de-DE" b="0" dirty="0" err="1"/>
              <a:t>Mapbox</a:t>
            </a:r>
            <a:r>
              <a:rPr lang="de-DE" b="0" dirty="0"/>
              <a:t> GL per Layer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6A1156-CF03-6D4C-4797-8BCE648C756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MapboxMapController</a:t>
            </a:r>
            <a:endParaRPr lang="de-DE" dirty="0"/>
          </a:p>
          <a:p>
            <a:endParaRPr lang="de-DE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addSource</a:t>
            </a:r>
            <a:r>
              <a:rPr lang="de-DE" dirty="0"/>
              <a:t>(</a:t>
            </a:r>
            <a:r>
              <a:rPr lang="de-DE" dirty="0" err="1"/>
              <a:t>name_source</a:t>
            </a:r>
            <a:r>
              <a:rPr lang="de-DE" dirty="0"/>
              <a:t>, </a:t>
            </a:r>
            <a:r>
              <a:rPr lang="de-DE" dirty="0" err="1"/>
              <a:t>GeojsonSourceProperties</a:t>
            </a:r>
            <a:r>
              <a:rPr lang="de-DE" dirty="0"/>
              <a:t>)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r>
              <a:rPr lang="de-DE" dirty="0"/>
              <a:t>Fügt Datenquelle hinzu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r>
              <a:rPr lang="de-DE" dirty="0"/>
              <a:t>Link zu </a:t>
            </a:r>
            <a:r>
              <a:rPr lang="de-DE" dirty="0" err="1"/>
              <a:t>GeoJSON</a:t>
            </a:r>
            <a:r>
              <a:rPr lang="de-DE" dirty="0"/>
              <a:t> Datei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r>
              <a:rPr lang="de-DE" dirty="0"/>
              <a:t>Konfiguration von Clustern (</a:t>
            </a:r>
            <a:r>
              <a:rPr lang="de-DE" dirty="0" err="1"/>
              <a:t>cluster</a:t>
            </a:r>
            <a:r>
              <a:rPr lang="de-DE" dirty="0"/>
              <a:t>, </a:t>
            </a:r>
            <a:r>
              <a:rPr lang="de-DE" dirty="0" err="1"/>
              <a:t>clusterMaxZoom</a:t>
            </a:r>
            <a:r>
              <a:rPr lang="de-DE" dirty="0"/>
              <a:t>, </a:t>
            </a:r>
            <a:r>
              <a:rPr lang="de-DE" dirty="0" err="1"/>
              <a:t>clusterRadius</a:t>
            </a:r>
            <a:r>
              <a:rPr lang="de-DE" dirty="0"/>
              <a:t>, …)</a:t>
            </a:r>
          </a:p>
          <a:p>
            <a:pPr lvl="3" indent="0">
              <a:buNone/>
            </a:pPr>
            <a:endParaRPr lang="de-DE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addLayer</a:t>
            </a:r>
            <a:r>
              <a:rPr lang="de-DE" dirty="0"/>
              <a:t>(</a:t>
            </a:r>
            <a:r>
              <a:rPr lang="de-DE" dirty="0" err="1"/>
              <a:t>name_source</a:t>
            </a:r>
            <a:r>
              <a:rPr lang="de-DE" dirty="0"/>
              <a:t>, </a:t>
            </a:r>
            <a:r>
              <a:rPr lang="de-DE" dirty="0" err="1"/>
              <a:t>name_layer</a:t>
            </a:r>
            <a:r>
              <a:rPr lang="de-DE" dirty="0"/>
              <a:t>, </a:t>
            </a:r>
            <a:r>
              <a:rPr lang="de-DE" dirty="0" err="1"/>
              <a:t>LayerProperties</a:t>
            </a:r>
            <a:r>
              <a:rPr lang="de-DE" dirty="0"/>
              <a:t>)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r>
              <a:rPr lang="de-DE" dirty="0"/>
              <a:t>Baut aus Datenquelle Layer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r>
              <a:rPr lang="de-DE" dirty="0"/>
              <a:t>Fügt diesen zum Controller hinzu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r>
              <a:rPr lang="de-DE" dirty="0"/>
              <a:t>Konfiguration des </a:t>
            </a:r>
            <a:r>
              <a:rPr lang="de-DE" dirty="0" err="1"/>
              <a:t>Layers</a:t>
            </a:r>
            <a:endParaRPr lang="de-DE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916FD6E-3ABB-FA64-7B77-62CB9A1629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56" t="24348" r="10570" b="22754"/>
          <a:stretch/>
        </p:blipFill>
        <p:spPr bwMode="auto">
          <a:xfrm>
            <a:off x="8907187" y="528501"/>
            <a:ext cx="2548212" cy="5167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0924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F3959A-49FD-A673-690F-5FA88038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Einbindung von </a:t>
            </a:r>
            <a:r>
              <a:rPr lang="de-DE" dirty="0" err="1"/>
              <a:t>GeoJSON</a:t>
            </a:r>
            <a:br>
              <a:rPr lang="de-DE" dirty="0"/>
            </a:br>
            <a:r>
              <a:rPr lang="de-DE" b="0" dirty="0"/>
              <a:t>Flutter </a:t>
            </a:r>
            <a:r>
              <a:rPr lang="de-DE" b="0" dirty="0" err="1"/>
              <a:t>Mapbox</a:t>
            </a:r>
            <a:r>
              <a:rPr lang="de-DE" b="0" dirty="0"/>
              <a:t> GL per Symbol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6A1156-CF03-6D4C-4797-8BCE648C756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1" dirty="0"/>
              <a:t>Ungeeignet für große Anzahl von Features</a:t>
            </a:r>
          </a:p>
          <a:p>
            <a:endParaRPr lang="de-DE" dirty="0"/>
          </a:p>
          <a:p>
            <a:r>
              <a:rPr lang="de-DE" dirty="0" err="1"/>
              <a:t>MapboxMapController</a:t>
            </a:r>
            <a:endParaRPr lang="de-DE" dirty="0"/>
          </a:p>
          <a:p>
            <a:endParaRPr lang="de-DE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addSymbol</a:t>
            </a:r>
            <a:r>
              <a:rPr lang="de-DE" dirty="0"/>
              <a:t>(</a:t>
            </a:r>
            <a:r>
              <a:rPr lang="de-DE" dirty="0" err="1"/>
              <a:t>SymbolOptions</a:t>
            </a:r>
            <a:r>
              <a:rPr lang="de-DE" dirty="0"/>
              <a:t>(</a:t>
            </a:r>
            <a:r>
              <a:rPr lang="de-DE" dirty="0" err="1"/>
              <a:t>geometry</a:t>
            </a:r>
            <a:r>
              <a:rPr lang="de-DE" dirty="0"/>
              <a:t>, </a:t>
            </a:r>
            <a:r>
              <a:rPr lang="de-DE" dirty="0" err="1"/>
              <a:t>iconImage</a:t>
            </a:r>
            <a:r>
              <a:rPr lang="de-DE" dirty="0"/>
              <a:t>))</a:t>
            </a:r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ADB80DB3-5609-9EAB-CB71-4F89E22E55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62" t="24587" r="10826" b="22935"/>
          <a:stretch/>
        </p:blipFill>
        <p:spPr bwMode="auto">
          <a:xfrm>
            <a:off x="8858774" y="204479"/>
            <a:ext cx="2727185" cy="562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840234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F3959A-49FD-A673-690F-5FA88038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Einbindung von WMS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6A1156-CF03-6D4C-4797-8BCE648C756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MapboxController</a:t>
            </a:r>
            <a:endParaRPr lang="de-DE" dirty="0"/>
          </a:p>
          <a:p>
            <a:endParaRPr lang="de-DE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addSource</a:t>
            </a:r>
            <a:r>
              <a:rPr lang="de-DE" dirty="0"/>
              <a:t>(</a:t>
            </a:r>
            <a:r>
              <a:rPr lang="de-DE" dirty="0" err="1"/>
              <a:t>name_source</a:t>
            </a:r>
            <a:r>
              <a:rPr lang="de-DE" dirty="0"/>
              <a:t>, </a:t>
            </a:r>
            <a:r>
              <a:rPr lang="de-DE" dirty="0" err="1"/>
              <a:t>RasterSourceProperties</a:t>
            </a:r>
            <a:r>
              <a:rPr lang="de-DE" dirty="0"/>
              <a:t>/</a:t>
            </a:r>
            <a:r>
              <a:rPr lang="de-DE" dirty="0" err="1"/>
              <a:t>ImageSourceProperties</a:t>
            </a:r>
            <a:r>
              <a:rPr lang="de-DE" dirty="0"/>
              <a:t>)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r>
              <a:rPr lang="de-DE" dirty="0" err="1"/>
              <a:t>url</a:t>
            </a:r>
            <a:r>
              <a:rPr lang="de-DE" dirty="0"/>
              <a:t>, </a:t>
            </a:r>
            <a:r>
              <a:rPr lang="de-DE" dirty="0" err="1"/>
              <a:t>tiles</a:t>
            </a:r>
            <a:r>
              <a:rPr lang="de-DE" dirty="0"/>
              <a:t>, …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r>
              <a:rPr lang="de-DE" dirty="0"/>
              <a:t>Anfrage an WMS mit </a:t>
            </a:r>
            <a:r>
              <a:rPr lang="de-DE" dirty="0" err="1"/>
              <a:t>BoundingBox</a:t>
            </a:r>
            <a:r>
              <a:rPr lang="de-DE" dirty="0"/>
              <a:t> 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addLayer</a:t>
            </a:r>
            <a:r>
              <a:rPr lang="de-DE" dirty="0"/>
              <a:t>(</a:t>
            </a:r>
            <a:r>
              <a:rPr lang="de-DE" dirty="0" err="1"/>
              <a:t>name_source</a:t>
            </a:r>
            <a:r>
              <a:rPr lang="de-DE" dirty="0"/>
              <a:t>, </a:t>
            </a:r>
            <a:r>
              <a:rPr lang="de-DE" dirty="0" err="1"/>
              <a:t>name_layer</a:t>
            </a:r>
            <a:r>
              <a:rPr lang="de-DE" dirty="0"/>
              <a:t>, </a:t>
            </a:r>
            <a:r>
              <a:rPr lang="de-DE" dirty="0" err="1"/>
              <a:t>RasterLayerProperties</a:t>
            </a:r>
            <a:r>
              <a:rPr lang="de-DE" dirty="0"/>
              <a:t>)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r>
              <a:rPr lang="de-DE" dirty="0"/>
              <a:t>Baut aus Datenquelle Layer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r>
              <a:rPr lang="de-DE" dirty="0"/>
              <a:t>Fügt diesen zum Controller hinzu</a:t>
            </a:r>
          </a:p>
          <a:p>
            <a:pPr marL="861750" lvl="3" indent="-285750">
              <a:buFont typeface="Arial" panose="020B0604020202020204" pitchFamily="34" charset="0"/>
              <a:buChar char="•"/>
            </a:pPr>
            <a:r>
              <a:rPr lang="de-DE" dirty="0"/>
              <a:t>Konfiguration des </a:t>
            </a:r>
            <a:r>
              <a:rPr lang="de-DE" dirty="0" err="1"/>
              <a:t>Layers</a:t>
            </a:r>
            <a:endParaRPr lang="de-DE" dirty="0"/>
          </a:p>
          <a:p>
            <a:pPr marL="861750" lvl="3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1123096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F3959A-49FD-A673-690F-5FA88038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mit Server</a:t>
            </a:r>
            <a:br>
              <a:rPr lang="de-DE" dirty="0"/>
            </a:br>
            <a:r>
              <a:rPr lang="de-DE" b="0" dirty="0" err="1"/>
              <a:t>PostGIS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6A1156-CF03-6D4C-4797-8BCE648C756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DAC5C38A-33C2-4446-58DE-63B66C0811BF}"/>
              </a:ext>
            </a:extLst>
          </p:cNvPr>
          <p:cNvSpPr/>
          <p:nvPr/>
        </p:nvSpPr>
        <p:spPr>
          <a:xfrm>
            <a:off x="1321904" y="2136913"/>
            <a:ext cx="1510748" cy="280283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6FCA12FA-AF87-9588-2A82-B3C0B7EB27B1}"/>
              </a:ext>
            </a:extLst>
          </p:cNvPr>
          <p:cNvSpPr/>
          <p:nvPr/>
        </p:nvSpPr>
        <p:spPr>
          <a:xfrm>
            <a:off x="1918252" y="4522304"/>
            <a:ext cx="318052" cy="3180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Zylinder 5">
            <a:extLst>
              <a:ext uri="{FF2B5EF4-FFF2-40B4-BE49-F238E27FC236}">
                <a16:creationId xmlns:a16="http://schemas.microsoft.com/office/drawing/2014/main" id="{338B4C34-132B-BC97-5F81-340ED5DBDB37}"/>
              </a:ext>
            </a:extLst>
          </p:cNvPr>
          <p:cNvSpPr/>
          <p:nvPr/>
        </p:nvSpPr>
        <p:spPr>
          <a:xfrm>
            <a:off x="8288011" y="2315818"/>
            <a:ext cx="2395330" cy="252453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AE42224-ABB2-34E8-6FA3-32664F60DE1E}"/>
              </a:ext>
            </a:extLst>
          </p:cNvPr>
          <p:cNvSpPr txBox="1"/>
          <p:nvPr/>
        </p:nvSpPr>
        <p:spPr>
          <a:xfrm>
            <a:off x="8861144" y="4092897"/>
            <a:ext cx="1249060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PostGIS</a:t>
            </a:r>
            <a:endParaRPr lang="de-DE" dirty="0">
              <a:solidFill>
                <a:schemeClr val="bg1"/>
              </a:solidFill>
            </a:endParaRPr>
          </a:p>
          <a:p>
            <a:pPr algn="ctr"/>
            <a:r>
              <a:rPr lang="de-DE" dirty="0">
                <a:solidFill>
                  <a:schemeClr val="bg1"/>
                </a:solidFill>
              </a:rPr>
              <a:t>Datenbank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148A261-9F44-DC97-F783-4A3EB1F047F4}"/>
              </a:ext>
            </a:extLst>
          </p:cNvPr>
          <p:cNvSpPr txBox="1"/>
          <p:nvPr/>
        </p:nvSpPr>
        <p:spPr>
          <a:xfrm>
            <a:off x="1411429" y="5031666"/>
            <a:ext cx="1421223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PrioBike</a:t>
            </a:r>
            <a:r>
              <a:rPr lang="de-DE" dirty="0"/>
              <a:t> App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1687D68-0962-E67B-D47B-6F365B1D9838}"/>
              </a:ext>
            </a:extLst>
          </p:cNvPr>
          <p:cNvSpPr txBox="1"/>
          <p:nvPr/>
        </p:nvSpPr>
        <p:spPr>
          <a:xfrm>
            <a:off x="8656441" y="4965368"/>
            <a:ext cx="1658467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PrioBike</a:t>
            </a:r>
            <a:r>
              <a:rPr lang="de-DE" dirty="0"/>
              <a:t> Server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1583C48A-E662-57C9-CE02-37EF83A9F25A}"/>
              </a:ext>
            </a:extLst>
          </p:cNvPr>
          <p:cNvCxnSpPr/>
          <p:nvPr/>
        </p:nvCxnSpPr>
        <p:spPr>
          <a:xfrm>
            <a:off x="3250096" y="2932043"/>
            <a:ext cx="473102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F9F0A6F5-5D22-A7EB-85FB-6298B15F0E70}"/>
              </a:ext>
            </a:extLst>
          </p:cNvPr>
          <p:cNvCxnSpPr>
            <a:cxnSpLocks/>
          </p:cNvCxnSpPr>
          <p:nvPr/>
        </p:nvCxnSpPr>
        <p:spPr>
          <a:xfrm flipH="1" flipV="1">
            <a:off x="3247818" y="3897834"/>
            <a:ext cx="4731026" cy="2607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0735E2AF-F583-6350-3780-38D607005A63}"/>
              </a:ext>
            </a:extLst>
          </p:cNvPr>
          <p:cNvSpPr txBox="1"/>
          <p:nvPr/>
        </p:nvSpPr>
        <p:spPr>
          <a:xfrm>
            <a:off x="4134868" y="2512521"/>
            <a:ext cx="3009157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Punkt/</a:t>
            </a:r>
            <a:r>
              <a:rPr lang="de-DE" dirty="0" err="1"/>
              <a:t>Polyline</a:t>
            </a:r>
            <a:r>
              <a:rPr lang="de-DE" dirty="0"/>
              <a:t> + </a:t>
            </a:r>
            <a:r>
              <a:rPr lang="de-DE" dirty="0" err="1"/>
              <a:t>st_distance</a:t>
            </a:r>
            <a:r>
              <a:rPr lang="de-DE" dirty="0"/>
              <a:t>=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22EFDA39-BAF2-24E8-80A4-368650651BAC}"/>
              </a:ext>
            </a:extLst>
          </p:cNvPr>
          <p:cNvSpPr txBox="1"/>
          <p:nvPr/>
        </p:nvSpPr>
        <p:spPr>
          <a:xfrm>
            <a:off x="5080172" y="4053956"/>
            <a:ext cx="1066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GeoJSON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03119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F3959A-49FD-A673-690F-5FA88038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mit Server</a:t>
            </a:r>
            <a:br>
              <a:rPr lang="de-DE" dirty="0"/>
            </a:br>
            <a:r>
              <a:rPr lang="de-DE" b="0" dirty="0"/>
              <a:t>Geo-Webservice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F6A1156-CF03-6D4C-4797-8BCE648C756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E2852F9-E7F7-818A-320D-4EA76F5149AE}"/>
              </a:ext>
            </a:extLst>
          </p:cNvPr>
          <p:cNvSpPr txBox="1"/>
          <p:nvPr/>
        </p:nvSpPr>
        <p:spPr>
          <a:xfrm>
            <a:off x="8885991" y="4092897"/>
            <a:ext cx="1199366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GeoServer</a:t>
            </a:r>
            <a:endParaRPr lang="de-DE" dirty="0">
              <a:solidFill>
                <a:schemeClr val="bg1"/>
              </a:solidFill>
            </a:endParaRPr>
          </a:p>
          <a:p>
            <a:pPr algn="ctr"/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3" name="Rechteck: abgerundete Ecken 12">
            <a:extLst>
              <a:ext uri="{FF2B5EF4-FFF2-40B4-BE49-F238E27FC236}">
                <a16:creationId xmlns:a16="http://schemas.microsoft.com/office/drawing/2014/main" id="{8C545600-5419-BA06-6829-F2F2A4133819}"/>
              </a:ext>
            </a:extLst>
          </p:cNvPr>
          <p:cNvSpPr/>
          <p:nvPr/>
        </p:nvSpPr>
        <p:spPr>
          <a:xfrm>
            <a:off x="1321904" y="2136913"/>
            <a:ext cx="1510748" cy="280283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9CAF1C9F-937C-60C9-763F-B1906F2E828F}"/>
              </a:ext>
            </a:extLst>
          </p:cNvPr>
          <p:cNvSpPr/>
          <p:nvPr/>
        </p:nvSpPr>
        <p:spPr>
          <a:xfrm>
            <a:off x="1918252" y="4522304"/>
            <a:ext cx="318052" cy="3180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Zylinder 14">
            <a:extLst>
              <a:ext uri="{FF2B5EF4-FFF2-40B4-BE49-F238E27FC236}">
                <a16:creationId xmlns:a16="http://schemas.microsoft.com/office/drawing/2014/main" id="{126940E3-AD18-14C8-9F2E-B84FD9111DCB}"/>
              </a:ext>
            </a:extLst>
          </p:cNvPr>
          <p:cNvSpPr/>
          <p:nvPr/>
        </p:nvSpPr>
        <p:spPr>
          <a:xfrm>
            <a:off x="8288011" y="2315818"/>
            <a:ext cx="2395330" cy="252453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DFDA212-3E5D-C592-73BC-BB77F85F9A7D}"/>
              </a:ext>
            </a:extLst>
          </p:cNvPr>
          <p:cNvSpPr txBox="1"/>
          <p:nvPr/>
        </p:nvSpPr>
        <p:spPr>
          <a:xfrm>
            <a:off x="8644965" y="4092897"/>
            <a:ext cx="1681422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GeoServer</a:t>
            </a:r>
            <a:endParaRPr lang="de-DE" dirty="0">
              <a:solidFill>
                <a:schemeClr val="bg1"/>
              </a:solidFill>
            </a:endParaRPr>
          </a:p>
          <a:p>
            <a:pPr algn="ctr"/>
            <a:r>
              <a:rPr lang="de-DE" dirty="0">
                <a:solidFill>
                  <a:schemeClr val="bg1"/>
                </a:solidFill>
              </a:rPr>
              <a:t>WMS/WFS/WCS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9C4534BD-EB97-CB10-7965-410BBEE56364}"/>
              </a:ext>
            </a:extLst>
          </p:cNvPr>
          <p:cNvSpPr txBox="1"/>
          <p:nvPr/>
        </p:nvSpPr>
        <p:spPr>
          <a:xfrm>
            <a:off x="1411429" y="5031666"/>
            <a:ext cx="1421223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PrioBike</a:t>
            </a:r>
            <a:r>
              <a:rPr lang="de-DE" dirty="0"/>
              <a:t> App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00FA552-0B58-717B-E719-A5BB97B40480}"/>
              </a:ext>
            </a:extLst>
          </p:cNvPr>
          <p:cNvSpPr txBox="1"/>
          <p:nvPr/>
        </p:nvSpPr>
        <p:spPr>
          <a:xfrm>
            <a:off x="8656441" y="4965368"/>
            <a:ext cx="1658467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PrioBike</a:t>
            </a:r>
            <a:r>
              <a:rPr lang="de-DE" dirty="0"/>
              <a:t> Server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5145D093-0237-A993-9ACB-5C0DD310748E}"/>
              </a:ext>
            </a:extLst>
          </p:cNvPr>
          <p:cNvCxnSpPr/>
          <p:nvPr/>
        </p:nvCxnSpPr>
        <p:spPr>
          <a:xfrm>
            <a:off x="3250096" y="2932043"/>
            <a:ext cx="473102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E44551D7-3651-D5D4-FD33-FB6D6E4929CC}"/>
              </a:ext>
            </a:extLst>
          </p:cNvPr>
          <p:cNvCxnSpPr>
            <a:cxnSpLocks/>
          </p:cNvCxnSpPr>
          <p:nvPr/>
        </p:nvCxnSpPr>
        <p:spPr>
          <a:xfrm flipH="1" flipV="1">
            <a:off x="3247818" y="3897834"/>
            <a:ext cx="4731026" cy="2607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DC811BB2-BC13-6CAB-7D33-4EDCDD482D8D}"/>
              </a:ext>
            </a:extLst>
          </p:cNvPr>
          <p:cNvSpPr txBox="1"/>
          <p:nvPr/>
        </p:nvSpPr>
        <p:spPr>
          <a:xfrm>
            <a:off x="4134868" y="2343556"/>
            <a:ext cx="3432671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GetFeature</a:t>
            </a:r>
            <a:r>
              <a:rPr lang="de-DE" dirty="0"/>
              <a:t>/</a:t>
            </a:r>
            <a:r>
              <a:rPr lang="de-DE" dirty="0" err="1"/>
              <a:t>GetMap</a:t>
            </a:r>
            <a:r>
              <a:rPr lang="de-DE" dirty="0"/>
              <a:t>/</a:t>
            </a:r>
            <a:r>
              <a:rPr lang="de-DE" dirty="0" err="1"/>
              <a:t>GetCoverage</a:t>
            </a:r>
            <a:endParaRPr lang="de-DE" dirty="0"/>
          </a:p>
          <a:p>
            <a:pPr algn="ctr"/>
            <a:r>
              <a:rPr lang="de-DE" dirty="0"/>
              <a:t>Request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2C67FB0-0555-751F-890D-A53C5A274FE6}"/>
              </a:ext>
            </a:extLst>
          </p:cNvPr>
          <p:cNvSpPr txBox="1"/>
          <p:nvPr/>
        </p:nvSpPr>
        <p:spPr>
          <a:xfrm>
            <a:off x="5080172" y="4053956"/>
            <a:ext cx="1066318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GeoJSON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27143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64565C-31B5-0210-67A9-05467C76C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Update der Daten</a:t>
            </a:r>
            <a:br>
              <a:rPr lang="de-DE" dirty="0"/>
            </a:br>
            <a:r>
              <a:rPr lang="de-DE" b="0" dirty="0"/>
              <a:t>Variante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3D3DF68-B6A1-60EE-4D5F-299080229B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Zylinder 5">
            <a:extLst>
              <a:ext uri="{FF2B5EF4-FFF2-40B4-BE49-F238E27FC236}">
                <a16:creationId xmlns:a16="http://schemas.microsoft.com/office/drawing/2014/main" id="{5B10D0E8-019F-B75F-855F-87B31B81D22F}"/>
              </a:ext>
            </a:extLst>
          </p:cNvPr>
          <p:cNvSpPr/>
          <p:nvPr/>
        </p:nvSpPr>
        <p:spPr>
          <a:xfrm>
            <a:off x="8480645" y="2236933"/>
            <a:ext cx="2395330" cy="252453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C25C0BD-CC24-1099-D65C-13C85E3042B0}"/>
              </a:ext>
            </a:extLst>
          </p:cNvPr>
          <p:cNvSpPr txBox="1"/>
          <p:nvPr/>
        </p:nvSpPr>
        <p:spPr>
          <a:xfrm>
            <a:off x="8906307" y="4122930"/>
            <a:ext cx="1684115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GeoServer</a:t>
            </a:r>
            <a:endParaRPr lang="de-DE" dirty="0">
              <a:solidFill>
                <a:schemeClr val="bg1"/>
              </a:solidFill>
            </a:endParaRP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35A8598B-A9B3-EDAD-7D8D-7402B0BBE28C}"/>
              </a:ext>
            </a:extLst>
          </p:cNvPr>
          <p:cNvCxnSpPr>
            <a:cxnSpLocks/>
          </p:cNvCxnSpPr>
          <p:nvPr/>
        </p:nvCxnSpPr>
        <p:spPr>
          <a:xfrm>
            <a:off x="3953892" y="3001617"/>
            <a:ext cx="402723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091A133-3D5D-731B-A6B0-5DC13BEA6750}"/>
              </a:ext>
            </a:extLst>
          </p:cNvPr>
          <p:cNvCxnSpPr>
            <a:cxnSpLocks/>
          </p:cNvCxnSpPr>
          <p:nvPr/>
        </p:nvCxnSpPr>
        <p:spPr>
          <a:xfrm flipH="1" flipV="1">
            <a:off x="3953892" y="3884795"/>
            <a:ext cx="4026066" cy="2607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7B764B76-C653-4389-B5DD-8A7A038A660B}"/>
              </a:ext>
            </a:extLst>
          </p:cNvPr>
          <p:cNvSpPr txBox="1"/>
          <p:nvPr/>
        </p:nvSpPr>
        <p:spPr>
          <a:xfrm>
            <a:off x="4162037" y="2346602"/>
            <a:ext cx="3432671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Update Skript</a:t>
            </a:r>
          </a:p>
          <a:p>
            <a:pPr algn="ctr"/>
            <a:r>
              <a:rPr lang="de-DE" dirty="0" err="1"/>
              <a:t>GetFeature</a:t>
            </a:r>
            <a:r>
              <a:rPr lang="de-DE" dirty="0"/>
              <a:t>/</a:t>
            </a:r>
            <a:r>
              <a:rPr lang="de-DE" dirty="0" err="1"/>
              <a:t>GetCoverage</a:t>
            </a:r>
            <a:r>
              <a:rPr lang="de-DE" dirty="0"/>
              <a:t>/</a:t>
            </a:r>
            <a:r>
              <a:rPr lang="de-DE" dirty="0" err="1"/>
              <a:t>GetMap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583DFA8-AA58-6F09-5A9A-C57A47D3BEA2}"/>
              </a:ext>
            </a:extLst>
          </p:cNvPr>
          <p:cNvSpPr txBox="1"/>
          <p:nvPr/>
        </p:nvSpPr>
        <p:spPr>
          <a:xfrm>
            <a:off x="5433766" y="4039040"/>
            <a:ext cx="106631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GeoJSON</a:t>
            </a:r>
            <a:endParaRPr lang="de-DE" dirty="0"/>
          </a:p>
        </p:txBody>
      </p:sp>
      <p:sp>
        <p:nvSpPr>
          <p:cNvPr id="14" name="Zylinder 13">
            <a:extLst>
              <a:ext uri="{FF2B5EF4-FFF2-40B4-BE49-F238E27FC236}">
                <a16:creationId xmlns:a16="http://schemas.microsoft.com/office/drawing/2014/main" id="{F975E5BA-5A9C-5255-CC66-B303ED6E1FB9}"/>
              </a:ext>
            </a:extLst>
          </p:cNvPr>
          <p:cNvSpPr/>
          <p:nvPr/>
        </p:nvSpPr>
        <p:spPr>
          <a:xfrm>
            <a:off x="1309373" y="2236933"/>
            <a:ext cx="2395330" cy="252453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2A2C0FF-DA50-D27B-47BF-33BEE877062D}"/>
              </a:ext>
            </a:extLst>
          </p:cNvPr>
          <p:cNvSpPr txBox="1"/>
          <p:nvPr/>
        </p:nvSpPr>
        <p:spPr>
          <a:xfrm>
            <a:off x="1684457" y="4910606"/>
            <a:ext cx="165846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PrioBike</a:t>
            </a:r>
            <a:r>
              <a:rPr lang="de-DE" dirty="0"/>
              <a:t> Server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FB840B2-9B1E-F148-6CCA-D6CA87E04F10}"/>
              </a:ext>
            </a:extLst>
          </p:cNvPr>
          <p:cNvSpPr txBox="1"/>
          <p:nvPr/>
        </p:nvSpPr>
        <p:spPr>
          <a:xfrm>
            <a:off x="1829959" y="3903937"/>
            <a:ext cx="1249060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PostGIS</a:t>
            </a:r>
            <a:endParaRPr lang="de-DE" dirty="0">
              <a:solidFill>
                <a:schemeClr val="bg1"/>
              </a:solidFill>
            </a:endParaRPr>
          </a:p>
          <a:p>
            <a:pPr algn="ctr"/>
            <a:r>
              <a:rPr lang="de-DE" dirty="0">
                <a:solidFill>
                  <a:schemeClr val="bg1"/>
                </a:solidFill>
              </a:rPr>
              <a:t>Datenbank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1BEAA79D-01C2-56AD-5CB3-6A4A21A60249}"/>
              </a:ext>
            </a:extLst>
          </p:cNvPr>
          <p:cNvSpPr txBox="1"/>
          <p:nvPr/>
        </p:nvSpPr>
        <p:spPr>
          <a:xfrm>
            <a:off x="8849076" y="4805299"/>
            <a:ext cx="165846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Externer Server</a:t>
            </a:r>
          </a:p>
        </p:txBody>
      </p:sp>
    </p:spTree>
    <p:extLst>
      <p:ext uri="{BB962C8B-B14F-4D97-AF65-F5344CB8AC3E}">
        <p14:creationId xmlns:p14="http://schemas.microsoft.com/office/powerpoint/2010/main" val="37661811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64565C-31B5-0210-67A9-05467C76C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Update der Daten</a:t>
            </a:r>
            <a:br>
              <a:rPr lang="de-DE" dirty="0"/>
            </a:br>
            <a:r>
              <a:rPr lang="de-DE" b="0" dirty="0"/>
              <a:t>Variante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3D3DF68-B6A1-60EE-4D5F-299080229BC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Zylinder 5">
            <a:extLst>
              <a:ext uri="{FF2B5EF4-FFF2-40B4-BE49-F238E27FC236}">
                <a16:creationId xmlns:a16="http://schemas.microsoft.com/office/drawing/2014/main" id="{5B10D0E8-019F-B75F-855F-87B31B81D22F}"/>
              </a:ext>
            </a:extLst>
          </p:cNvPr>
          <p:cNvSpPr/>
          <p:nvPr/>
        </p:nvSpPr>
        <p:spPr>
          <a:xfrm>
            <a:off x="9259950" y="2236932"/>
            <a:ext cx="2395330" cy="252453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C25C0BD-CC24-1099-D65C-13C85E3042B0}"/>
              </a:ext>
            </a:extLst>
          </p:cNvPr>
          <p:cNvSpPr txBox="1"/>
          <p:nvPr/>
        </p:nvSpPr>
        <p:spPr>
          <a:xfrm>
            <a:off x="9679237" y="3382190"/>
            <a:ext cx="1684115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GeoServer</a:t>
            </a:r>
            <a:endParaRPr lang="de-DE" dirty="0">
              <a:solidFill>
                <a:schemeClr val="bg1"/>
              </a:solidFill>
            </a:endParaRPr>
          </a:p>
          <a:p>
            <a:pPr algn="ctr"/>
            <a:r>
              <a:rPr lang="de-DE" dirty="0">
                <a:solidFill>
                  <a:schemeClr val="bg1"/>
                </a:solidFill>
              </a:rPr>
              <a:t>WMS/WFS/WCS</a:t>
            </a:r>
          </a:p>
          <a:p>
            <a:pPr algn="ctr"/>
            <a:endParaRPr lang="de-DE" dirty="0">
              <a:solidFill>
                <a:schemeClr val="bg1"/>
              </a:solidFill>
            </a:endParaRP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35A8598B-A9B3-EDAD-7D8D-7402B0BBE28C}"/>
              </a:ext>
            </a:extLst>
          </p:cNvPr>
          <p:cNvCxnSpPr>
            <a:cxnSpLocks/>
          </p:cNvCxnSpPr>
          <p:nvPr/>
        </p:nvCxnSpPr>
        <p:spPr>
          <a:xfrm>
            <a:off x="7451143" y="3091070"/>
            <a:ext cx="171583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091A133-3D5D-731B-A6B0-5DC13BEA6750}"/>
              </a:ext>
            </a:extLst>
          </p:cNvPr>
          <p:cNvCxnSpPr>
            <a:cxnSpLocks/>
          </p:cNvCxnSpPr>
          <p:nvPr/>
        </p:nvCxnSpPr>
        <p:spPr>
          <a:xfrm flipH="1">
            <a:off x="7451143" y="4126197"/>
            <a:ext cx="171583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7B764B76-C653-4389-B5DD-8A7A038A660B}"/>
              </a:ext>
            </a:extLst>
          </p:cNvPr>
          <p:cNvSpPr txBox="1"/>
          <p:nvPr/>
        </p:nvSpPr>
        <p:spPr>
          <a:xfrm>
            <a:off x="6482099" y="2006661"/>
            <a:ext cx="3432671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GetFeature</a:t>
            </a:r>
            <a:r>
              <a:rPr lang="de-DE" dirty="0"/>
              <a:t>/</a:t>
            </a:r>
          </a:p>
          <a:p>
            <a:pPr algn="ctr"/>
            <a:r>
              <a:rPr lang="de-DE" dirty="0" err="1"/>
              <a:t>GetCoverage</a:t>
            </a:r>
            <a:r>
              <a:rPr lang="de-DE" dirty="0"/>
              <a:t>/</a:t>
            </a:r>
          </a:p>
          <a:p>
            <a:pPr algn="ctr"/>
            <a:r>
              <a:rPr lang="de-DE" dirty="0" err="1"/>
              <a:t>GetMap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583DFA8-AA58-6F09-5A9A-C57A47D3BEA2}"/>
              </a:ext>
            </a:extLst>
          </p:cNvPr>
          <p:cNvSpPr txBox="1"/>
          <p:nvPr/>
        </p:nvSpPr>
        <p:spPr>
          <a:xfrm>
            <a:off x="7775900" y="4466124"/>
            <a:ext cx="106631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GeoJSON</a:t>
            </a:r>
            <a:endParaRPr lang="de-DE" dirty="0"/>
          </a:p>
        </p:txBody>
      </p:sp>
      <p:sp>
        <p:nvSpPr>
          <p:cNvPr id="14" name="Zylinder 13">
            <a:extLst>
              <a:ext uri="{FF2B5EF4-FFF2-40B4-BE49-F238E27FC236}">
                <a16:creationId xmlns:a16="http://schemas.microsoft.com/office/drawing/2014/main" id="{F975E5BA-5A9C-5255-CC66-B303ED6E1FB9}"/>
              </a:ext>
            </a:extLst>
          </p:cNvPr>
          <p:cNvSpPr/>
          <p:nvPr/>
        </p:nvSpPr>
        <p:spPr>
          <a:xfrm>
            <a:off x="4898334" y="2203526"/>
            <a:ext cx="2395330" cy="252453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2A2C0FF-DA50-D27B-47BF-33BEE877062D}"/>
              </a:ext>
            </a:extLst>
          </p:cNvPr>
          <p:cNvSpPr txBox="1"/>
          <p:nvPr/>
        </p:nvSpPr>
        <p:spPr>
          <a:xfrm>
            <a:off x="5266766" y="4829172"/>
            <a:ext cx="165846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PrioBike</a:t>
            </a:r>
            <a:r>
              <a:rPr lang="de-DE" dirty="0"/>
              <a:t> Server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0FB840B2-9B1E-F148-6CCA-D6CA87E04F10}"/>
              </a:ext>
            </a:extLst>
          </p:cNvPr>
          <p:cNvSpPr txBox="1"/>
          <p:nvPr/>
        </p:nvSpPr>
        <p:spPr>
          <a:xfrm>
            <a:off x="5200150" y="3389132"/>
            <a:ext cx="179169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chemeClr val="bg1"/>
                </a:solidFill>
              </a:rPr>
              <a:t>GeoServer</a:t>
            </a:r>
            <a:endParaRPr lang="de-DE" dirty="0">
              <a:solidFill>
                <a:schemeClr val="bg1"/>
              </a:solidFill>
            </a:endParaRPr>
          </a:p>
          <a:p>
            <a:pPr algn="ctr"/>
            <a:r>
              <a:rPr lang="de-DE" dirty="0">
                <a:solidFill>
                  <a:schemeClr val="bg1"/>
                </a:solidFill>
              </a:rPr>
              <a:t>WMS/WFS/WCS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1BEAA79D-01C2-56AD-5CB3-6A4A21A60249}"/>
              </a:ext>
            </a:extLst>
          </p:cNvPr>
          <p:cNvSpPr txBox="1"/>
          <p:nvPr/>
        </p:nvSpPr>
        <p:spPr>
          <a:xfrm>
            <a:off x="9744824" y="4840357"/>
            <a:ext cx="1658467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Externer Server</a:t>
            </a:r>
          </a:p>
        </p:txBody>
      </p:sp>
      <p:sp>
        <p:nvSpPr>
          <p:cNvPr id="5" name="Rechteck: abgerundete Ecken 4">
            <a:extLst>
              <a:ext uri="{FF2B5EF4-FFF2-40B4-BE49-F238E27FC236}">
                <a16:creationId xmlns:a16="http://schemas.microsoft.com/office/drawing/2014/main" id="{2DB1D22F-CE25-9BE4-D317-140D27DEACF2}"/>
              </a:ext>
            </a:extLst>
          </p:cNvPr>
          <p:cNvSpPr/>
          <p:nvPr/>
        </p:nvSpPr>
        <p:spPr>
          <a:xfrm>
            <a:off x="1321904" y="2136913"/>
            <a:ext cx="1510748" cy="280283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C6A6D09F-6CCB-7B99-AE17-99CD0B864611}"/>
              </a:ext>
            </a:extLst>
          </p:cNvPr>
          <p:cNvSpPr/>
          <p:nvPr/>
        </p:nvSpPr>
        <p:spPr>
          <a:xfrm>
            <a:off x="1918252" y="4522304"/>
            <a:ext cx="318052" cy="3180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9525850-F35A-0408-9446-C448F8BAFFF5}"/>
              </a:ext>
            </a:extLst>
          </p:cNvPr>
          <p:cNvSpPr txBox="1"/>
          <p:nvPr/>
        </p:nvSpPr>
        <p:spPr>
          <a:xfrm>
            <a:off x="1411429" y="5031666"/>
            <a:ext cx="1421223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PrioBike</a:t>
            </a:r>
            <a:r>
              <a:rPr lang="de-DE" dirty="0"/>
              <a:t> App</a:t>
            </a: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65E029E3-6BA1-FA3D-9D1C-88252058CCA2}"/>
              </a:ext>
            </a:extLst>
          </p:cNvPr>
          <p:cNvCxnSpPr>
            <a:cxnSpLocks/>
          </p:cNvCxnSpPr>
          <p:nvPr/>
        </p:nvCxnSpPr>
        <p:spPr>
          <a:xfrm>
            <a:off x="3002935" y="3091070"/>
            <a:ext cx="171583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3A281037-E4EB-287F-21C3-DE0F4F02478F}"/>
              </a:ext>
            </a:extLst>
          </p:cNvPr>
          <p:cNvCxnSpPr>
            <a:cxnSpLocks/>
          </p:cNvCxnSpPr>
          <p:nvPr/>
        </p:nvCxnSpPr>
        <p:spPr>
          <a:xfrm flipH="1">
            <a:off x="3002935" y="4126197"/>
            <a:ext cx="171583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17595271-53AB-1989-2726-65D9F3E26143}"/>
              </a:ext>
            </a:extLst>
          </p:cNvPr>
          <p:cNvSpPr txBox="1"/>
          <p:nvPr/>
        </p:nvSpPr>
        <p:spPr>
          <a:xfrm>
            <a:off x="2033891" y="2006661"/>
            <a:ext cx="3432671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/>
              <a:t>GetFeature</a:t>
            </a:r>
            <a:r>
              <a:rPr lang="de-DE" dirty="0"/>
              <a:t>/</a:t>
            </a:r>
          </a:p>
          <a:p>
            <a:pPr algn="ctr"/>
            <a:r>
              <a:rPr lang="de-DE" dirty="0" err="1"/>
              <a:t>GetCoverage</a:t>
            </a:r>
            <a:r>
              <a:rPr lang="de-DE" dirty="0"/>
              <a:t>/</a:t>
            </a:r>
          </a:p>
          <a:p>
            <a:pPr algn="ctr"/>
            <a:r>
              <a:rPr lang="de-DE" dirty="0" err="1"/>
              <a:t>GetMap</a:t>
            </a:r>
            <a:endParaRPr lang="de-DE" dirty="0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634A62B8-3089-64C5-C9C8-52FAB88B7C0C}"/>
              </a:ext>
            </a:extLst>
          </p:cNvPr>
          <p:cNvSpPr txBox="1"/>
          <p:nvPr/>
        </p:nvSpPr>
        <p:spPr>
          <a:xfrm>
            <a:off x="3327692" y="4466124"/>
            <a:ext cx="1066318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GeoJSON</a:t>
            </a:r>
            <a:endParaRPr lang="de-DE" dirty="0"/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E66B7F4F-E9E1-9C18-A097-474A652FE5D3}"/>
              </a:ext>
            </a:extLst>
          </p:cNvPr>
          <p:cNvCxnSpPr/>
          <p:nvPr/>
        </p:nvCxnSpPr>
        <p:spPr>
          <a:xfrm>
            <a:off x="4718767" y="3091070"/>
            <a:ext cx="2754464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A7B786E9-93F7-C15F-4BB6-3104CE99E885}"/>
              </a:ext>
            </a:extLst>
          </p:cNvPr>
          <p:cNvCxnSpPr/>
          <p:nvPr/>
        </p:nvCxnSpPr>
        <p:spPr>
          <a:xfrm flipH="1">
            <a:off x="4718767" y="4126197"/>
            <a:ext cx="2732376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731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1BDA7E-9654-5E3E-ED0D-B724D7E98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BB83096D-ABA0-6D52-87B6-25E045B08708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390583004"/>
              </p:ext>
            </p:extLst>
          </p:nvPr>
        </p:nvGraphicFramePr>
        <p:xfrm>
          <a:off x="874713" y="1484313"/>
          <a:ext cx="10580686" cy="271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90343">
                  <a:extLst>
                    <a:ext uri="{9D8B030D-6E8A-4147-A177-3AD203B41FA5}">
                      <a16:colId xmlns:a16="http://schemas.microsoft.com/office/drawing/2014/main" val="3672905480"/>
                    </a:ext>
                  </a:extLst>
                </a:gridCol>
                <a:gridCol w="5290343">
                  <a:extLst>
                    <a:ext uri="{9D8B030D-6E8A-4147-A177-3AD203B41FA5}">
                      <a16:colId xmlns:a16="http://schemas.microsoft.com/office/drawing/2014/main" val="36119343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de-DE" sz="4400" dirty="0">
                          <a:solidFill>
                            <a:srgbClr val="92D050"/>
                          </a:solidFill>
                        </a:rPr>
                        <a:t>+</a:t>
                      </a:r>
                      <a:r>
                        <a:rPr lang="de-DE" sz="3200" dirty="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  <a:p>
                      <a:pPr algn="ctr"/>
                      <a:endParaRPr lang="de-DE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4400" dirty="0">
                          <a:solidFill>
                            <a:srgbClr val="FF0000"/>
                          </a:solidFill>
                        </a:rPr>
                        <a:t>-</a:t>
                      </a:r>
                    </a:p>
                    <a:p>
                      <a:pPr algn="ctr"/>
                      <a:endParaRPr lang="de-DE" sz="32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8617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Von Community erstellt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Frei zugänglich für alle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Keine Lizenz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Große Anzahl umfangreicher Datensätze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de-DE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Fehlerhafte Daten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de-DE" dirty="0">
                          <a:solidFill>
                            <a:schemeClr val="tx1"/>
                          </a:solidFill>
                        </a:rPr>
                        <a:t>Keine Garantie für Vollständigkeit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239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857295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A44A7B-39B0-EFAF-5DD3-8900A1A47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58A5162-3777-8588-DF1E-1441EF5B6D7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ctr"/>
            <a:r>
              <a:rPr lang="de-DE" sz="13800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16663477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FB585C-C407-934A-C15D-59567DA45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3ADCF7-4FC3-942D-C294-5D0B9E657F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https://geoportal-hamburg.de/verkehrsportal/#</a:t>
            </a:r>
            <a:endParaRPr lang="de-DE" dirty="0"/>
          </a:p>
          <a:p>
            <a:r>
              <a:rPr lang="de-DE" dirty="0">
                <a:hlinkClick r:id="rId3"/>
              </a:rPr>
              <a:t>https://geoportal-hamburg.de/geo-online/</a:t>
            </a:r>
            <a:endParaRPr lang="de-DE" dirty="0"/>
          </a:p>
          <a:p>
            <a:r>
              <a:rPr lang="de-DE" dirty="0">
                <a:hlinkClick r:id="rId4"/>
              </a:rPr>
              <a:t>https://transparenz.hamburg.de/</a:t>
            </a:r>
            <a:endParaRPr lang="de-DE" dirty="0"/>
          </a:p>
          <a:p>
            <a:r>
              <a:rPr lang="de-DE" dirty="0">
                <a:hlinkClick r:id="rId5"/>
              </a:rPr>
              <a:t>https://unfallatlas.statistikportal.de/</a:t>
            </a:r>
            <a:endParaRPr lang="de-DE" dirty="0"/>
          </a:p>
          <a:p>
            <a:r>
              <a:rPr lang="de-DE" dirty="0">
                <a:hlinkClick r:id="rId6"/>
              </a:rPr>
              <a:t>https://download.geofabrik.de/europe/germany/hamburg.html</a:t>
            </a:r>
            <a:endParaRPr lang="de-DE" dirty="0"/>
          </a:p>
          <a:p>
            <a:r>
              <a:rPr lang="de-DE" dirty="0">
                <a:hlinkClick r:id="rId7"/>
              </a:rPr>
              <a:t>https://maps.dwd.de/geoserver/wms?SERVICE=WMS&amp;VERSION=1.3.0&amp;REQUEST=GetCapabilities</a:t>
            </a:r>
            <a:endParaRPr lang="de-DE" dirty="0"/>
          </a:p>
          <a:p>
            <a:r>
              <a:rPr lang="de-DE" altLang="de-DE" dirty="0">
                <a:hlinkClick r:id="rId8"/>
              </a:rPr>
              <a:t>http://opendatalab.de/projects/geojson-utilities/</a:t>
            </a:r>
            <a:endParaRPr lang="de-DE" alt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43952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EE68A5-807C-7E06-1C2C-378F90C11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Datengrundlage</a:t>
            </a:r>
            <a:br>
              <a:rPr lang="de-DE" dirty="0"/>
            </a:br>
            <a:r>
              <a:rPr lang="de-DE" b="0" dirty="0"/>
              <a:t>Attribute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3F034C8-B241-4751-C6A3-73BA2B54035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4" name="Tabelle 5">
            <a:extLst>
              <a:ext uri="{FF2B5EF4-FFF2-40B4-BE49-F238E27FC236}">
                <a16:creationId xmlns:a16="http://schemas.microsoft.com/office/drawing/2014/main" id="{C28F1730-C4E6-BB1D-F07A-8AF379B0D2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6299741"/>
              </p:ext>
            </p:extLst>
          </p:nvPr>
        </p:nvGraphicFramePr>
        <p:xfrm>
          <a:off x="2794793" y="2599372"/>
          <a:ext cx="6602413" cy="2123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58899">
                  <a:extLst>
                    <a:ext uri="{9D8B030D-6E8A-4147-A177-3AD203B41FA5}">
                      <a16:colId xmlns:a16="http://schemas.microsoft.com/office/drawing/2014/main" val="4197694210"/>
                    </a:ext>
                  </a:extLst>
                </a:gridCol>
                <a:gridCol w="5243514">
                  <a:extLst>
                    <a:ext uri="{9D8B030D-6E8A-4147-A177-3AD203B41FA5}">
                      <a16:colId xmlns:a16="http://schemas.microsoft.com/office/drawing/2014/main" val="2758927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0" i="1" dirty="0"/>
                        <a:t>OBJECTID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Index innerhalb der </a:t>
                      </a:r>
                      <a:r>
                        <a:rPr lang="de-DE" dirty="0" err="1"/>
                        <a:t>FeatureClass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62419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0" i="1" dirty="0" err="1"/>
                        <a:t>osm_id</a:t>
                      </a:r>
                      <a:endParaRPr lang="de-DE" b="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ID aus dem OpenStreetMap Datensatz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463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0" i="1" dirty="0" err="1"/>
                        <a:t>shape</a:t>
                      </a:r>
                      <a:endParaRPr lang="de-DE" b="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Geometrie Attribut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213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0" i="1" dirty="0" err="1"/>
                        <a:t>fclass</a:t>
                      </a:r>
                      <a:endParaRPr lang="de-DE" b="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Art des Features (</a:t>
                      </a:r>
                      <a:r>
                        <a:rPr lang="de-DE" dirty="0" err="1"/>
                        <a:t>parking_bicycle</a:t>
                      </a:r>
                      <a:r>
                        <a:rPr lang="de-DE" dirty="0"/>
                        <a:t>, …)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605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26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b="0" i="1" dirty="0" err="1"/>
                        <a:t>name</a:t>
                      </a:r>
                      <a:endParaRPr lang="de-DE" b="0" i="1" dirty="0"/>
                    </a:p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Name des Ortes sofern vorhanden (Name eines Fahrradladens)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0010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4004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FF417B-5208-53A6-F509-E793B3B50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Datengrundlage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CB14B5-45A4-6821-AFC2-A0C1ACF22A8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028700"/>
            <a:ext cx="10580688" cy="4344987"/>
          </a:xfrm>
        </p:spPr>
        <p:txBody>
          <a:bodyPr/>
          <a:lstStyle/>
          <a:p>
            <a:r>
              <a:rPr lang="de-DE" b="1" dirty="0"/>
              <a:t>Quelle </a:t>
            </a:r>
            <a:r>
              <a:rPr lang="de-DE" altLang="de-DE" dirty="0">
                <a:hlinkClick r:id="rId2"/>
              </a:rPr>
              <a:t>https://download.geofabrik.de/europe/germany/hamburg.html</a:t>
            </a:r>
            <a:endParaRPr lang="de-DE" altLang="de-DE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gis_osm_pois_free.shp</a:t>
            </a:r>
            <a:r>
              <a:rPr lang="de-DE" dirty="0"/>
              <a:t> / </a:t>
            </a:r>
            <a:r>
              <a:rPr lang="de-DE" dirty="0" err="1"/>
              <a:t>gis_osm_pois_a_free.shp</a:t>
            </a:r>
            <a:r>
              <a:rPr lang="de-DE" dirty="0"/>
              <a:t> 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 err="1"/>
              <a:t>gis_osm_traffic_free.shp</a:t>
            </a:r>
            <a:r>
              <a:rPr lang="de-DE" dirty="0"/>
              <a:t> / </a:t>
            </a:r>
            <a:r>
              <a:rPr lang="de-DE" dirty="0" err="1"/>
              <a:t>gis_osm_traffic_a_free.shp</a:t>
            </a:r>
            <a:endParaRPr lang="de-DE" dirty="0"/>
          </a:p>
          <a:p>
            <a:endParaRPr lang="de-DE" dirty="0"/>
          </a:p>
          <a:p>
            <a:r>
              <a:rPr lang="de-DE" b="1" dirty="0"/>
              <a:t>Koordinatensystem</a:t>
            </a:r>
            <a:r>
              <a:rPr lang="de-DE" dirty="0"/>
              <a:t> WGS84</a:t>
            </a:r>
          </a:p>
          <a:p>
            <a:endParaRPr lang="de-DE" dirty="0"/>
          </a:p>
          <a:p>
            <a:r>
              <a:rPr lang="de-DE" b="1" dirty="0"/>
              <a:t>Verarbeitung</a:t>
            </a:r>
            <a:r>
              <a:rPr lang="de-DE" dirty="0"/>
              <a:t> export_osm_data.py </a:t>
            </a:r>
          </a:p>
          <a:p>
            <a:endParaRPr lang="de-DE" dirty="0"/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Liest Daten aus .</a:t>
            </a:r>
            <a:r>
              <a:rPr lang="de-DE" dirty="0" err="1"/>
              <a:t>shp</a:t>
            </a:r>
            <a:r>
              <a:rPr lang="de-DE" dirty="0"/>
              <a:t>-Datei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Filtert nach </a:t>
            </a:r>
            <a:r>
              <a:rPr lang="de-DE" i="1" dirty="0" err="1"/>
              <a:t>fclass</a:t>
            </a:r>
            <a:r>
              <a:rPr lang="de-DE" i="1" dirty="0"/>
              <a:t> </a:t>
            </a:r>
            <a:r>
              <a:rPr lang="de-DE" dirty="0"/>
              <a:t>Wert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r>
              <a:rPr lang="de-DE" dirty="0"/>
              <a:t>Exportiert gefilterte Features als .</a:t>
            </a:r>
            <a:r>
              <a:rPr lang="de-DE" dirty="0" err="1"/>
              <a:t>geojson</a:t>
            </a:r>
            <a:r>
              <a:rPr lang="de-DE" dirty="0"/>
              <a:t>-Datei</a:t>
            </a:r>
          </a:p>
          <a:p>
            <a:pPr marL="681750" lvl="1" indent="-285750">
              <a:buFont typeface="Arial" panose="020B0604020202020204" pitchFamily="34" charset="0"/>
              <a:buChar char="•"/>
            </a:pPr>
            <a:endParaRPr lang="de-DE" i="1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D4762C4-8B72-A054-7B40-0D517D4550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123" t="38912" r="41301" b="25986"/>
          <a:stretch/>
        </p:blipFill>
        <p:spPr>
          <a:xfrm>
            <a:off x="6830008" y="1712700"/>
            <a:ext cx="4160709" cy="363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213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BB969D-5C5D-A3C3-98F7-37AC9D9D5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Fahrradständer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osm</a:t>
            </a:r>
            <a:r>
              <a:rPr lang="de-DE" sz="1200" b="0" dirty="0"/>
              <a:t>/</a:t>
            </a:r>
            <a:r>
              <a:rPr lang="de-DE" sz="1200" b="0" dirty="0" err="1"/>
              <a:t>bicycle_parking.geojson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D1527-EDFC-A106-18E1-C97F0F2B1A3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4712" y="1253035"/>
            <a:ext cx="10580688" cy="4344987"/>
          </a:xfrm>
        </p:spPr>
        <p:txBody>
          <a:bodyPr/>
          <a:lstStyle/>
          <a:p>
            <a:r>
              <a:rPr lang="de-DE" dirty="0"/>
              <a:t>~ 2.600 Punktdaten</a:t>
            </a:r>
          </a:p>
          <a:p>
            <a:r>
              <a:rPr lang="de-DE" dirty="0"/>
              <a:t>~ 1.200 Polygondaten</a:t>
            </a:r>
          </a:p>
          <a:p>
            <a:endParaRPr lang="de-DE" dirty="0"/>
          </a:p>
        </p:txBody>
      </p:sp>
      <p:pic>
        <p:nvPicPr>
          <p:cNvPr id="5" name="Grafik 4" descr="Ein Bild, das Karte enthält.&#10;&#10;Automatisch generierte Beschreibung">
            <a:extLst>
              <a:ext uri="{FF2B5EF4-FFF2-40B4-BE49-F238E27FC236}">
                <a16:creationId xmlns:a16="http://schemas.microsoft.com/office/drawing/2014/main" id="{7C169FBC-4C98-E7AE-3B99-8C14C5655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4749" y="2665132"/>
            <a:ext cx="4826045" cy="3164168"/>
          </a:xfrm>
          <a:prstGeom prst="rect">
            <a:avLst/>
          </a:prstGeom>
        </p:spPr>
      </p:pic>
      <p:pic>
        <p:nvPicPr>
          <p:cNvPr id="7" name="Grafik 6" descr="Ein Bild, das draußen enthält.&#10;&#10;Automatisch generierte Beschreibung">
            <a:extLst>
              <a:ext uri="{FF2B5EF4-FFF2-40B4-BE49-F238E27FC236}">
                <a16:creationId xmlns:a16="http://schemas.microsoft.com/office/drawing/2014/main" id="{6446E767-F49D-4739-4E55-DD0CD318E5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8441" y="123115"/>
            <a:ext cx="3115110" cy="2314898"/>
          </a:xfrm>
          <a:prstGeom prst="rect">
            <a:avLst/>
          </a:prstGeom>
        </p:spPr>
      </p:pic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93A4F8E1-2589-7F4B-A421-FC9BA8840C68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9871075" y="2438013"/>
            <a:ext cx="494921" cy="175696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fik 15" descr="Ein Bild, das Gebäude, draußen, Bordstein enthält.&#10;&#10;Automatisch generierte Beschreibung">
            <a:extLst>
              <a:ext uri="{FF2B5EF4-FFF2-40B4-BE49-F238E27FC236}">
                <a16:creationId xmlns:a16="http://schemas.microsoft.com/office/drawing/2014/main" id="{494FEB10-E5F0-67EF-C282-7AC4D06974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951" y="2347675"/>
            <a:ext cx="4963218" cy="3400900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CCC2B8EF-99CF-8E07-513B-A417C3502C7C}"/>
              </a:ext>
            </a:extLst>
          </p:cNvPr>
          <p:cNvCxnSpPr>
            <a:stCxn id="16" idx="3"/>
          </p:cNvCxnSpPr>
          <p:nvPr/>
        </p:nvCxnSpPr>
        <p:spPr>
          <a:xfrm flipV="1">
            <a:off x="5865169" y="3316494"/>
            <a:ext cx="2869256" cy="73163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580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BB969D-5C5D-A3C3-98F7-37AC9D9D5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Fahrradleihstationen</a:t>
            </a:r>
            <a:br>
              <a:rPr lang="de-DE" dirty="0"/>
            </a:br>
            <a:r>
              <a:rPr lang="de-DE" sz="1200" b="0" dirty="0"/>
              <a:t>/</a:t>
            </a:r>
            <a:r>
              <a:rPr lang="de-DE" sz="1200" b="0" dirty="0" err="1"/>
              <a:t>data</a:t>
            </a:r>
            <a:r>
              <a:rPr lang="de-DE" sz="1200" b="0" dirty="0"/>
              <a:t>/</a:t>
            </a:r>
            <a:r>
              <a:rPr lang="de-DE" sz="1200" b="0" dirty="0" err="1"/>
              <a:t>generated</a:t>
            </a:r>
            <a:r>
              <a:rPr lang="de-DE" sz="1200" b="0" dirty="0"/>
              <a:t>/</a:t>
            </a:r>
            <a:r>
              <a:rPr lang="de-DE" sz="1200" b="0" dirty="0" err="1"/>
              <a:t>osm</a:t>
            </a:r>
            <a:r>
              <a:rPr lang="de-DE" sz="1200" b="0" dirty="0"/>
              <a:t>/</a:t>
            </a:r>
            <a:r>
              <a:rPr lang="de-DE" sz="1200" b="0" dirty="0" err="1"/>
              <a:t>bicycle_rental.geojson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AD1527-EDFC-A106-18E1-C97F0F2B1A3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11 Polygone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298 Punktdaten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An Endpunkten / Startpunkten von Route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Informationsansicht Stationen im Umkreis</a:t>
            </a:r>
          </a:p>
        </p:txBody>
      </p:sp>
      <p:pic>
        <p:nvPicPr>
          <p:cNvPr id="5" name="Grafik 4" descr="Ein Bild, das Text, Auto enthält.&#10;&#10;Automatisch generierte Beschreibung">
            <a:extLst>
              <a:ext uri="{FF2B5EF4-FFF2-40B4-BE49-F238E27FC236}">
                <a16:creationId xmlns:a16="http://schemas.microsoft.com/office/drawing/2014/main" id="{237D30B6-8314-53CA-88C3-BF18563CC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152" y="346075"/>
            <a:ext cx="4053247" cy="2539835"/>
          </a:xfrm>
          <a:prstGeom prst="rect">
            <a:avLst/>
          </a:prstGeom>
        </p:spPr>
      </p:pic>
      <p:pic>
        <p:nvPicPr>
          <p:cNvPr id="7" name="Grafik 6" descr="Ein Bild, das Karte enthält.&#10;&#10;Automatisch generierte Beschreibung">
            <a:extLst>
              <a:ext uri="{FF2B5EF4-FFF2-40B4-BE49-F238E27FC236}">
                <a16:creationId xmlns:a16="http://schemas.microsoft.com/office/drawing/2014/main" id="{3E870814-C4F3-3FC1-289E-B63C76F98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980" y="3135818"/>
            <a:ext cx="4920244" cy="2693482"/>
          </a:xfrm>
          <a:prstGeom prst="rect">
            <a:avLst/>
          </a:prstGeom>
        </p:spPr>
      </p:pic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1BB282EA-6A03-920B-6753-19B6C4C15778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7305675" y="2885910"/>
            <a:ext cx="2123101" cy="184471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705764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2|17"/>
</p:tagLst>
</file>

<file path=ppt/theme/theme1.xml><?xml version="1.0" encoding="utf-8"?>
<a:theme xmlns:a="http://schemas.openxmlformats.org/drawingml/2006/main" name="TUD_2018_16zu9">
  <a:themeElements>
    <a:clrScheme name="TUD_Farben">
      <a:dk1>
        <a:srgbClr val="00305E"/>
      </a:dk1>
      <a:lt1>
        <a:srgbClr val="FFFFFF"/>
      </a:lt1>
      <a:dk2>
        <a:srgbClr val="00305E"/>
      </a:dk2>
      <a:lt2>
        <a:srgbClr val="727879"/>
      </a:lt2>
      <a:accent1>
        <a:srgbClr val="009EE0"/>
      </a:accent1>
      <a:accent2>
        <a:srgbClr val="006AB3"/>
      </a:accent2>
      <a:accent3>
        <a:srgbClr val="6AB023"/>
      </a:accent3>
      <a:accent4>
        <a:srgbClr val="007D40"/>
      </a:accent4>
      <a:accent5>
        <a:srgbClr val="93107E"/>
      </a:accent5>
      <a:accent6>
        <a:srgbClr val="54378A"/>
      </a:accent6>
      <a:hlink>
        <a:srgbClr val="009EE0"/>
      </a:hlink>
      <a:folHlink>
        <a:srgbClr val="006AB3"/>
      </a:folHlink>
    </a:clrScheme>
    <a:fontScheme name="TUD_Open Sans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1" id="{57C8D47D-C401-4EE1-BDE7-44A31DD9F0E9}" vid="{32192CAF-097F-4FAF-B79D-D16E995EDBE8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Praesentationsvorlagen16zu9</Template>
  <TotalTime>0</TotalTime>
  <Words>1710</Words>
  <Application>Microsoft Office PowerPoint</Application>
  <PresentationFormat>Breitbild</PresentationFormat>
  <Paragraphs>380</Paragraphs>
  <Slides>51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51</vt:i4>
      </vt:variant>
    </vt:vector>
  </HeadingPairs>
  <TitlesOfParts>
    <vt:vector size="56" baseType="lpstr">
      <vt:lpstr>Open Sans</vt:lpstr>
      <vt:lpstr>Arial</vt:lpstr>
      <vt:lpstr>Calibri</vt:lpstr>
      <vt:lpstr>Symbol</vt:lpstr>
      <vt:lpstr>TUD_2018_16zu9</vt:lpstr>
      <vt:lpstr>PowerPoint-Präsentation</vt:lpstr>
      <vt:lpstr>Gliederung  </vt:lpstr>
      <vt:lpstr>Begriffe</vt:lpstr>
      <vt:lpstr>OpenStreetMap</vt:lpstr>
      <vt:lpstr>PowerPoint-Präsentation</vt:lpstr>
      <vt:lpstr>Datengrundlage Attribute</vt:lpstr>
      <vt:lpstr>Datengrundlage</vt:lpstr>
      <vt:lpstr>Fahrradständer /data/generated/osm/bicycle_parking.geojson</vt:lpstr>
      <vt:lpstr>Fahrradleihstationen /data/generated/osm/bicycle_rental.geojson</vt:lpstr>
      <vt:lpstr>Fahrradläden /data/generated/osm/bicycle_shop.geojson</vt:lpstr>
      <vt:lpstr>Geo-Webservices Geoportal Hamburg, Deutscher Wetterdienst, OpenData Portal Hamburg</vt:lpstr>
      <vt:lpstr>Geo-Webservices</vt:lpstr>
      <vt:lpstr>GetCapabilities</vt:lpstr>
      <vt:lpstr>Deutscher Wetter Dienst</vt:lpstr>
      <vt:lpstr>PowerPoint-Präsentation</vt:lpstr>
      <vt:lpstr>StadtRAD Stationen /data/generated/wfs/stadt_rad.geojson</vt:lpstr>
      <vt:lpstr>StadtRAD Stationen /data/generated/wfs/stadt_rad.geojson</vt:lpstr>
      <vt:lpstr>StadtRAD Station / Fahrradleihstationen (OSM) Vergleich</vt:lpstr>
      <vt:lpstr>Fahrradzählstationen /data/generated/wfs/bike_count.geojson</vt:lpstr>
      <vt:lpstr>Fahrradzählstationen /data/generated/wfs/bike_count.geojson</vt:lpstr>
      <vt:lpstr>Bike &amp; Ride Stationen /data/generated/wfs/bike_and_ride.geojson</vt:lpstr>
      <vt:lpstr>Bike &amp; Ride Stationen /data/generated/wfs/bike_and_ride.geojson</vt:lpstr>
      <vt:lpstr>Fahrradluftstationen/Fahrradladestationen /data/generated/wfs/bike_air_station.geojson</vt:lpstr>
      <vt:lpstr>Baustellen /data/generated/wfs/construction_sides.geojson</vt:lpstr>
      <vt:lpstr>Baustellen /data/generated/wfs/construction_sides.geojson</vt:lpstr>
      <vt:lpstr>Verkehr /data/generated/wfs/traffic.geojson</vt:lpstr>
      <vt:lpstr>Multi-Criteria Decision Analysis Ermittlung von Unfallschwerpunkten in Hamburg</vt:lpstr>
      <vt:lpstr>Kriterien/Daten</vt:lpstr>
      <vt:lpstr>Vorgehensweise</vt:lpstr>
      <vt:lpstr>Vorgehensweise Unfalldaten herunterladen</vt:lpstr>
      <vt:lpstr>Vorgehensweise Grenzen von Hamburg</vt:lpstr>
      <vt:lpstr>Vorgehensweise Grenzen von Hamburg</vt:lpstr>
      <vt:lpstr>Vorgehensweise Puffern von Punktdaten zur „Gruppierung“</vt:lpstr>
      <vt:lpstr>Vorgehensweise Zusammenführen überlappender Puffer (Dissolve)</vt:lpstr>
      <vt:lpstr>Vorgehensweise Straßendaten (gefiltert nach Hauptverkehrsadern)</vt:lpstr>
      <vt:lpstr>Vorgehensweise Score Berechnung Straßen</vt:lpstr>
      <vt:lpstr>Vorgehensweise Score Berechnung Dichte</vt:lpstr>
      <vt:lpstr>Vorgehensweise Score Berechnung Verletzlichkeit</vt:lpstr>
      <vt:lpstr>Ergebnis</vt:lpstr>
      <vt:lpstr>PowerPoint-Präsentation</vt:lpstr>
      <vt:lpstr>Diskussion Reicht pure Anzahl der Unfälle nicht aus?</vt:lpstr>
      <vt:lpstr>Einbindung in die App Mapbox GL, PostGIS, GeoServer</vt:lpstr>
      <vt:lpstr>Einbindung von GeoJSON Flutter Mapbox GL per Layer</vt:lpstr>
      <vt:lpstr>Einbindung von GeoJSON Flutter Mapbox GL per Symbol</vt:lpstr>
      <vt:lpstr>Einbindung von WMS</vt:lpstr>
      <vt:lpstr>Kommunikation mit Server PostGIS</vt:lpstr>
      <vt:lpstr>Kommunikation mit Server Geo-Webservice</vt:lpstr>
      <vt:lpstr>Update der Daten Variante 1</vt:lpstr>
      <vt:lpstr>Update der Daten Variante 2</vt:lpstr>
      <vt:lpstr>PowerPoint-Präsentation</vt:lpstr>
      <vt:lpstr>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Präsentationsvorlagen im CD der TU Dresden</dc:title>
  <dc:creator>Markus Wieland</dc:creator>
  <cp:lastModifiedBy>Markus Wieland</cp:lastModifiedBy>
  <cp:revision>36</cp:revision>
  <dcterms:created xsi:type="dcterms:W3CDTF">2018-06-15T09:17:35Z</dcterms:created>
  <dcterms:modified xsi:type="dcterms:W3CDTF">2022-09-20T14:57:21Z</dcterms:modified>
</cp:coreProperties>
</file>

<file path=docProps/thumbnail.jpeg>
</file>